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10287000" cx="18288000"/>
  <p:notesSz cx="6858000" cy="9144000"/>
  <p:embeddedFontLst>
    <p:embeddedFont>
      <p:font typeface="Anton"/>
      <p:regular r:id="rId20"/>
    </p:embeddedFont>
    <p:embeddedFont>
      <p:font typeface="Tomorrow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r:id="rId25" roundtripDataSignature="AMtx7mhEorqt5z87/TcT4zYMrP9JZ3M8c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nton-regular.fntdata"/><Relationship Id="rId22" Type="http://schemas.openxmlformats.org/officeDocument/2006/relationships/font" Target="fonts/Tomorrow-bold.fntdata"/><Relationship Id="rId21" Type="http://schemas.openxmlformats.org/officeDocument/2006/relationships/font" Target="fonts/Tomorrow-regular.fntdata"/><Relationship Id="rId24" Type="http://schemas.openxmlformats.org/officeDocument/2006/relationships/font" Target="fonts/Tomorrow-boldItalic.fntdata"/><Relationship Id="rId23" Type="http://schemas.openxmlformats.org/officeDocument/2006/relationships/font" Target="fonts/Tomorrow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customschemas.google.com/relationships/presentationmetadata" Target="meta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1.png>
</file>

<file path=ppt/media/image13.png>
</file>

<file path=ppt/media/image14.png>
</file>

<file path=ppt/media/image16.jpg>
</file>

<file path=ppt/media/image18.png>
</file>

<file path=ppt/media/image19.png>
</file>

<file path=ppt/media/image21.png>
</file>

<file path=ppt/media/image22.png>
</file>

<file path=ppt/media/image23.png>
</file>

<file path=ppt/media/image24.jpg>
</file>

<file path=ppt/media/image25.jpg>
</file>

<file path=ppt/media/image27.png>
</file>

<file path=ppt/media/image28.png>
</file>

<file path=ppt/media/image29.jp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4.png>
</file>

<file path=ppt/media/image5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5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6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6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7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7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8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9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9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0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20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1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21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21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21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2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3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3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3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2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4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4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4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2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5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3.jpg"/><Relationship Id="rId4" Type="http://schemas.openxmlformats.org/officeDocument/2006/relationships/image" Target="../media/image1.png"/><Relationship Id="rId5" Type="http://schemas.openxmlformats.org/officeDocument/2006/relationships/image" Target="../media/image5.png"/><Relationship Id="rId6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4.jpg"/><Relationship Id="rId4" Type="http://schemas.openxmlformats.org/officeDocument/2006/relationships/image" Target="../media/image5.png"/><Relationship Id="rId5" Type="http://schemas.openxmlformats.org/officeDocument/2006/relationships/image" Target="../media/image4.png"/><Relationship Id="rId6" Type="http://schemas.openxmlformats.org/officeDocument/2006/relationships/image" Target="../media/image19.png"/><Relationship Id="rId7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9.jpg"/><Relationship Id="rId4" Type="http://schemas.openxmlformats.org/officeDocument/2006/relationships/image" Target="../media/image5.png"/><Relationship Id="rId5" Type="http://schemas.openxmlformats.org/officeDocument/2006/relationships/image" Target="../media/image4.png"/><Relationship Id="rId6" Type="http://schemas.openxmlformats.org/officeDocument/2006/relationships/image" Target="../media/image8.png"/><Relationship Id="rId7" Type="http://schemas.openxmlformats.org/officeDocument/2006/relationships/image" Target="../media/image2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5.jpg"/><Relationship Id="rId4" Type="http://schemas.openxmlformats.org/officeDocument/2006/relationships/image" Target="../media/image5.png"/><Relationship Id="rId5" Type="http://schemas.openxmlformats.org/officeDocument/2006/relationships/image" Target="../media/image4.png"/><Relationship Id="rId6" Type="http://schemas.openxmlformats.org/officeDocument/2006/relationships/image" Target="../media/image27.png"/><Relationship Id="rId7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0.jpg"/><Relationship Id="rId4" Type="http://schemas.openxmlformats.org/officeDocument/2006/relationships/image" Target="../media/image5.png"/><Relationship Id="rId5" Type="http://schemas.openxmlformats.org/officeDocument/2006/relationships/image" Target="../media/image4.png"/><Relationship Id="rId6" Type="http://schemas.openxmlformats.org/officeDocument/2006/relationships/image" Target="../media/image1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3.jpg"/><Relationship Id="rId4" Type="http://schemas.openxmlformats.org/officeDocument/2006/relationships/image" Target="../media/image1.png"/><Relationship Id="rId5" Type="http://schemas.openxmlformats.org/officeDocument/2006/relationships/image" Target="../media/image5.png"/><Relationship Id="rId6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1.jpg"/><Relationship Id="rId4" Type="http://schemas.openxmlformats.org/officeDocument/2006/relationships/image" Target="../media/image5.png"/><Relationship Id="rId5" Type="http://schemas.openxmlformats.org/officeDocument/2006/relationships/image" Target="../media/image23.png"/><Relationship Id="rId6" Type="http://schemas.openxmlformats.org/officeDocument/2006/relationships/image" Target="../media/image4.png"/><Relationship Id="rId7" Type="http://schemas.openxmlformats.org/officeDocument/2006/relationships/image" Target="../media/image8.png"/><Relationship Id="rId8" Type="http://schemas.openxmlformats.org/officeDocument/2006/relationships/hyperlink" Target="https://colab.research.google.com/drive/1jlZbzkpYIl7psjvwR17x3R4AHmXEBny0?usp=sharing&amp;pli=1#scrollTo=6u3dLcG2YJbn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jp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11.png"/><Relationship Id="rId7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4.jpg"/><Relationship Id="rId4" Type="http://schemas.openxmlformats.org/officeDocument/2006/relationships/image" Target="../media/image1.png"/><Relationship Id="rId5" Type="http://schemas.openxmlformats.org/officeDocument/2006/relationships/image" Target="../media/image5.png"/><Relationship Id="rId6" Type="http://schemas.openxmlformats.org/officeDocument/2006/relationships/image" Target="../media/image14.png"/><Relationship Id="rId7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2.jpg"/><Relationship Id="rId4" Type="http://schemas.openxmlformats.org/officeDocument/2006/relationships/image" Target="../media/image5.png"/><Relationship Id="rId5" Type="http://schemas.openxmlformats.org/officeDocument/2006/relationships/image" Target="../media/image9.png"/><Relationship Id="rId6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2.jpg"/><Relationship Id="rId4" Type="http://schemas.openxmlformats.org/officeDocument/2006/relationships/image" Target="../media/image5.png"/><Relationship Id="rId5" Type="http://schemas.openxmlformats.org/officeDocument/2006/relationships/image" Target="../media/image9.png"/><Relationship Id="rId6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5.jpg"/><Relationship Id="rId4" Type="http://schemas.openxmlformats.org/officeDocument/2006/relationships/image" Target="../media/image5.png"/><Relationship Id="rId9" Type="http://schemas.openxmlformats.org/officeDocument/2006/relationships/image" Target="../media/image8.png"/><Relationship Id="rId5" Type="http://schemas.openxmlformats.org/officeDocument/2006/relationships/image" Target="../media/image4.png"/><Relationship Id="rId6" Type="http://schemas.openxmlformats.org/officeDocument/2006/relationships/image" Target="../media/image13.png"/><Relationship Id="rId7" Type="http://schemas.openxmlformats.org/officeDocument/2006/relationships/image" Target="../media/image18.png"/><Relationship Id="rId8" Type="http://schemas.openxmlformats.org/officeDocument/2006/relationships/image" Target="../media/image2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4.jpg"/><Relationship Id="rId4" Type="http://schemas.openxmlformats.org/officeDocument/2006/relationships/image" Target="../media/image1.png"/><Relationship Id="rId5" Type="http://schemas.openxmlformats.org/officeDocument/2006/relationships/image" Target="../media/image5.png"/><Relationship Id="rId6" Type="http://schemas.openxmlformats.org/officeDocument/2006/relationships/image" Target="../media/image14.png"/><Relationship Id="rId7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jp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11.png"/><Relationship Id="rId7" Type="http://schemas.openxmlformats.org/officeDocument/2006/relationships/image" Target="../media/image8.png"/><Relationship Id="rId8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6554" l="0" r="0" t="-6553"/>
            </a:stretch>
          </a:blipFill>
          <a:ln>
            <a:noFill/>
          </a:ln>
        </p:spPr>
      </p:sp>
      <p:sp>
        <p:nvSpPr>
          <p:cNvPr id="85" name="Google Shape;85;p1"/>
          <p:cNvSpPr/>
          <p:nvPr/>
        </p:nvSpPr>
        <p:spPr>
          <a:xfrm>
            <a:off x="11560629" y="-1882901"/>
            <a:ext cx="12919638" cy="12919638"/>
          </a:xfrm>
          <a:custGeom>
            <a:rect b="b" l="l" r="r" t="t"/>
            <a:pathLst>
              <a:path extrusionOk="0" h="12919638" w="12919638">
                <a:moveTo>
                  <a:pt x="0" y="0"/>
                </a:moveTo>
                <a:lnTo>
                  <a:pt x="12919637" y="0"/>
                </a:lnTo>
                <a:lnTo>
                  <a:pt x="12919637" y="12919638"/>
                </a:lnTo>
                <a:lnTo>
                  <a:pt x="0" y="1291963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24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6" name="Google Shape;86;p1"/>
          <p:cNvSpPr/>
          <p:nvPr/>
        </p:nvSpPr>
        <p:spPr>
          <a:xfrm>
            <a:off x="2441680" y="1028700"/>
            <a:ext cx="639926" cy="768471"/>
          </a:xfrm>
          <a:custGeom>
            <a:rect b="b" l="l" r="r" t="t"/>
            <a:pathLst>
              <a:path extrusionOk="0" h="768471" w="639926">
                <a:moveTo>
                  <a:pt x="0" y="0"/>
                </a:moveTo>
                <a:lnTo>
                  <a:pt x="639926" y="0"/>
                </a:lnTo>
                <a:lnTo>
                  <a:pt x="639926" y="768471"/>
                </a:lnTo>
                <a:lnTo>
                  <a:pt x="0" y="76847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7" name="Google Shape;87;p1"/>
          <p:cNvSpPr txBox="1"/>
          <p:nvPr/>
        </p:nvSpPr>
        <p:spPr>
          <a:xfrm>
            <a:off x="2291836" y="3105716"/>
            <a:ext cx="14131041" cy="36380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599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3362" u="none" cap="none" strike="noStrike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ENERGY CONSUMPTION PREDICTION</a:t>
            </a:r>
            <a:endParaRPr/>
          </a:p>
        </p:txBody>
      </p:sp>
      <p:sp>
        <p:nvSpPr>
          <p:cNvPr id="88" name="Google Shape;88;p1"/>
          <p:cNvSpPr/>
          <p:nvPr/>
        </p:nvSpPr>
        <p:spPr>
          <a:xfrm>
            <a:off x="16982284" y="9137727"/>
            <a:ext cx="554032" cy="261906"/>
          </a:xfrm>
          <a:custGeom>
            <a:rect b="b" l="l" r="r" t="t"/>
            <a:pathLst>
              <a:path extrusionOk="0" h="261906" w="554032">
                <a:moveTo>
                  <a:pt x="0" y="0"/>
                </a:moveTo>
                <a:lnTo>
                  <a:pt x="554032" y="0"/>
                </a:lnTo>
                <a:lnTo>
                  <a:pt x="554032" y="261906"/>
                </a:lnTo>
                <a:lnTo>
                  <a:pt x="0" y="2619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9" name="Google Shape;89;p1"/>
          <p:cNvSpPr txBox="1"/>
          <p:nvPr/>
        </p:nvSpPr>
        <p:spPr>
          <a:xfrm>
            <a:off x="3338768" y="1131055"/>
            <a:ext cx="2840919" cy="9994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9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AI IN PLANNING &amp; DECISION MAKING</a:t>
            </a:r>
            <a:endParaRPr/>
          </a:p>
        </p:txBody>
      </p:sp>
      <p:sp>
        <p:nvSpPr>
          <p:cNvPr id="90" name="Google Shape;90;p1"/>
          <p:cNvSpPr txBox="1"/>
          <p:nvPr/>
        </p:nvSpPr>
        <p:spPr>
          <a:xfrm>
            <a:off x="2291836" y="7762896"/>
            <a:ext cx="9914066" cy="16552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83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PROJECT BY:</a:t>
            </a:r>
            <a:endParaRPr/>
          </a:p>
          <a:p>
            <a:pPr indent="0" lvl="0" marL="0" marR="0" rtl="0" algn="l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83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KAINAT AIJAZ - R1J01U</a:t>
            </a:r>
            <a:endParaRPr/>
          </a:p>
          <a:p>
            <a:pPr indent="0" lvl="0" marL="0" marR="0" rtl="0" algn="l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83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VAIDEHEE KORE - CZYJFC</a:t>
            </a:r>
            <a:endParaRPr/>
          </a:p>
        </p:txBody>
      </p:sp>
      <p:sp>
        <p:nvSpPr>
          <p:cNvPr id="91" name="Google Shape;91;p1"/>
          <p:cNvSpPr txBox="1"/>
          <p:nvPr/>
        </p:nvSpPr>
        <p:spPr>
          <a:xfrm>
            <a:off x="16087441" y="9055411"/>
            <a:ext cx="670872" cy="3442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974" u="none" cap="none" strike="noStrike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next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0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18" name="Google Shape;218;p10"/>
          <p:cNvSpPr/>
          <p:nvPr/>
        </p:nvSpPr>
        <p:spPr>
          <a:xfrm>
            <a:off x="1028700" y="1020334"/>
            <a:ext cx="639926" cy="768471"/>
          </a:xfrm>
          <a:custGeom>
            <a:rect b="b" l="l" r="r" t="t"/>
            <a:pathLst>
              <a:path extrusionOk="0" h="768471" w="639926">
                <a:moveTo>
                  <a:pt x="0" y="0"/>
                </a:moveTo>
                <a:lnTo>
                  <a:pt x="639926" y="0"/>
                </a:lnTo>
                <a:lnTo>
                  <a:pt x="639926" y="768470"/>
                </a:lnTo>
                <a:lnTo>
                  <a:pt x="0" y="76847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19" name="Google Shape;219;p10"/>
          <p:cNvSpPr/>
          <p:nvPr/>
        </p:nvSpPr>
        <p:spPr>
          <a:xfrm>
            <a:off x="12279374" y="-1672132"/>
            <a:ext cx="10974678" cy="9369631"/>
          </a:xfrm>
          <a:custGeom>
            <a:rect b="b" l="l" r="r" t="t"/>
            <a:pathLst>
              <a:path extrusionOk="0" h="9369631" w="10974678">
                <a:moveTo>
                  <a:pt x="0" y="0"/>
                </a:moveTo>
                <a:lnTo>
                  <a:pt x="10974678" y="0"/>
                </a:lnTo>
                <a:lnTo>
                  <a:pt x="10974678" y="9369632"/>
                </a:lnTo>
                <a:lnTo>
                  <a:pt x="0" y="936963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 amt="61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20" name="Google Shape;220;p10"/>
          <p:cNvSpPr/>
          <p:nvPr/>
        </p:nvSpPr>
        <p:spPr>
          <a:xfrm>
            <a:off x="11714008" y="1170314"/>
            <a:ext cx="4903305" cy="10162291"/>
          </a:xfrm>
          <a:custGeom>
            <a:rect b="b" l="l" r="r" t="t"/>
            <a:pathLst>
              <a:path extrusionOk="0" h="10162291" w="4903305">
                <a:moveTo>
                  <a:pt x="0" y="0"/>
                </a:moveTo>
                <a:lnTo>
                  <a:pt x="4903306" y="0"/>
                </a:lnTo>
                <a:lnTo>
                  <a:pt x="4903306" y="10162291"/>
                </a:lnTo>
                <a:lnTo>
                  <a:pt x="0" y="1016229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 amt="46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21" name="Google Shape;221;p10"/>
          <p:cNvSpPr txBox="1"/>
          <p:nvPr/>
        </p:nvSpPr>
        <p:spPr>
          <a:xfrm>
            <a:off x="1925788" y="1122689"/>
            <a:ext cx="2819652" cy="9994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9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AI IN PLANNING &amp; DECISION MAKING</a:t>
            </a:r>
            <a:endParaRPr/>
          </a:p>
        </p:txBody>
      </p:sp>
      <p:sp>
        <p:nvSpPr>
          <p:cNvPr id="222" name="Google Shape;222;p10"/>
          <p:cNvSpPr txBox="1"/>
          <p:nvPr/>
        </p:nvSpPr>
        <p:spPr>
          <a:xfrm>
            <a:off x="16770738" y="1094114"/>
            <a:ext cx="1006479" cy="5510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8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164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10</a:t>
            </a:r>
            <a:endParaRPr/>
          </a:p>
        </p:txBody>
      </p:sp>
      <p:sp>
        <p:nvSpPr>
          <p:cNvPr id="223" name="Google Shape;223;p10"/>
          <p:cNvSpPr txBox="1"/>
          <p:nvPr/>
        </p:nvSpPr>
        <p:spPr>
          <a:xfrm>
            <a:off x="1028700" y="2701057"/>
            <a:ext cx="10792212" cy="13212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5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487" u="none" cap="none" strike="noStrike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MODEL EVALUATION</a:t>
            </a:r>
            <a:endParaRPr/>
          </a:p>
        </p:txBody>
      </p:sp>
      <p:sp>
        <p:nvSpPr>
          <p:cNvPr id="224" name="Google Shape;224;p10"/>
          <p:cNvSpPr txBox="1"/>
          <p:nvPr/>
        </p:nvSpPr>
        <p:spPr>
          <a:xfrm>
            <a:off x="362665" y="4669964"/>
            <a:ext cx="11688109" cy="50016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431076" lvl="1" marL="862153" marR="0" rtl="0" algn="l">
              <a:lnSpc>
                <a:spcPct val="139995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93"/>
              <a:buFont typeface="Arial"/>
              <a:buChar char="•"/>
            </a:pPr>
            <a:r>
              <a:rPr b="0" i="0" lang="en-US" sz="3993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Metrics Used: Mean Absolute Error (MAE), Root Mean Square Error (RMSE).</a:t>
            </a:r>
            <a:endParaRPr/>
          </a:p>
          <a:p>
            <a:pPr indent="-431076" lvl="1" marL="862153" marR="0" rtl="0" algn="l">
              <a:lnSpc>
                <a:spcPct val="139995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93"/>
              <a:buFont typeface="Arial"/>
              <a:buChar char="•"/>
            </a:pPr>
            <a:r>
              <a:rPr b="0" i="0" lang="en-US" sz="3993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Neural Network Performance: Outperformed Linear Regression in prediction accuracy.</a:t>
            </a:r>
            <a:endParaRPr/>
          </a:p>
          <a:p>
            <a:pPr indent="-431076" lvl="1" marL="862153" marR="0" rtl="0" algn="l">
              <a:lnSpc>
                <a:spcPct val="139995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93"/>
              <a:buFont typeface="Arial"/>
              <a:buChar char="•"/>
            </a:pPr>
            <a:r>
              <a:rPr b="0" i="0" lang="en-US" sz="3993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Trade-offs: Higher computational cost, but better results.</a:t>
            </a:r>
            <a:endParaRPr/>
          </a:p>
          <a:p>
            <a:pPr indent="0" lvl="0" marL="0" marR="0" rtl="0" algn="l">
              <a:lnSpc>
                <a:spcPct val="1399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993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10"/>
          <p:cNvSpPr/>
          <p:nvPr/>
        </p:nvSpPr>
        <p:spPr>
          <a:xfrm>
            <a:off x="16982284" y="9137727"/>
            <a:ext cx="554032" cy="261906"/>
          </a:xfrm>
          <a:custGeom>
            <a:rect b="b" l="l" r="r" t="t"/>
            <a:pathLst>
              <a:path extrusionOk="0" h="261906" w="554032">
                <a:moveTo>
                  <a:pt x="0" y="0"/>
                </a:moveTo>
                <a:lnTo>
                  <a:pt x="554032" y="0"/>
                </a:lnTo>
                <a:lnTo>
                  <a:pt x="554032" y="261906"/>
                </a:lnTo>
                <a:lnTo>
                  <a:pt x="0" y="2619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26" name="Google Shape;226;p10"/>
          <p:cNvSpPr txBox="1"/>
          <p:nvPr/>
        </p:nvSpPr>
        <p:spPr>
          <a:xfrm>
            <a:off x="16087441" y="9055411"/>
            <a:ext cx="670872" cy="3442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974" u="none" cap="none" strike="noStrike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next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1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3316" r="-3315" t="0"/>
            </a:stretch>
          </a:blipFill>
          <a:ln>
            <a:noFill/>
          </a:ln>
        </p:spPr>
      </p:sp>
      <p:sp>
        <p:nvSpPr>
          <p:cNvPr id="232" name="Google Shape;232;p11"/>
          <p:cNvSpPr/>
          <p:nvPr/>
        </p:nvSpPr>
        <p:spPr>
          <a:xfrm>
            <a:off x="1028700" y="1020334"/>
            <a:ext cx="639926" cy="768471"/>
          </a:xfrm>
          <a:custGeom>
            <a:rect b="b" l="l" r="r" t="t"/>
            <a:pathLst>
              <a:path extrusionOk="0" h="768471" w="639926">
                <a:moveTo>
                  <a:pt x="0" y="0"/>
                </a:moveTo>
                <a:lnTo>
                  <a:pt x="639926" y="0"/>
                </a:lnTo>
                <a:lnTo>
                  <a:pt x="639926" y="768470"/>
                </a:lnTo>
                <a:lnTo>
                  <a:pt x="0" y="76847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3" name="Google Shape;233;p11"/>
          <p:cNvSpPr/>
          <p:nvPr/>
        </p:nvSpPr>
        <p:spPr>
          <a:xfrm>
            <a:off x="11771961" y="-3514501"/>
            <a:ext cx="10974678" cy="9369631"/>
          </a:xfrm>
          <a:custGeom>
            <a:rect b="b" l="l" r="r" t="t"/>
            <a:pathLst>
              <a:path extrusionOk="0" h="9369631" w="10974678">
                <a:moveTo>
                  <a:pt x="0" y="0"/>
                </a:moveTo>
                <a:lnTo>
                  <a:pt x="10974678" y="0"/>
                </a:lnTo>
                <a:lnTo>
                  <a:pt x="10974678" y="9369631"/>
                </a:lnTo>
                <a:lnTo>
                  <a:pt x="0" y="936963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 amt="61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4" name="Google Shape;234;p11"/>
          <p:cNvSpPr/>
          <p:nvPr/>
        </p:nvSpPr>
        <p:spPr>
          <a:xfrm>
            <a:off x="-3561551" y="3909031"/>
            <a:ext cx="10974678" cy="9369631"/>
          </a:xfrm>
          <a:custGeom>
            <a:rect b="b" l="l" r="r" t="t"/>
            <a:pathLst>
              <a:path extrusionOk="0" h="9369631" w="10974678">
                <a:moveTo>
                  <a:pt x="0" y="0"/>
                </a:moveTo>
                <a:lnTo>
                  <a:pt x="10974678" y="0"/>
                </a:lnTo>
                <a:lnTo>
                  <a:pt x="10974678" y="9369631"/>
                </a:lnTo>
                <a:lnTo>
                  <a:pt x="0" y="936963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 amt="61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5" name="Google Shape;235;p11"/>
          <p:cNvSpPr txBox="1"/>
          <p:nvPr/>
        </p:nvSpPr>
        <p:spPr>
          <a:xfrm>
            <a:off x="2241255" y="4253209"/>
            <a:ext cx="14181622" cy="43406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516405" lvl="1" marL="1032811" marR="0" rtl="0" algn="l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783"/>
              <a:buFont typeface="Arial"/>
              <a:buChar char="•"/>
            </a:pPr>
            <a:r>
              <a:rPr b="0" i="0" lang="en-US" sz="4783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Final Decision: Implemented a Neural Network model.</a:t>
            </a:r>
            <a:endParaRPr/>
          </a:p>
          <a:p>
            <a:pPr indent="-516405" lvl="1" marL="1032811" marR="0" rtl="0" algn="l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783"/>
              <a:buFont typeface="Arial"/>
              <a:buChar char="•"/>
            </a:pPr>
            <a:r>
              <a:rPr b="0" i="0" lang="en-US" sz="4783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Reason: Best balance of accuracy and practical applicability.</a:t>
            </a:r>
            <a:endParaRPr/>
          </a:p>
          <a:p>
            <a:pPr indent="0" lvl="0" marL="0" marR="0" rtl="0" algn="l">
              <a:lnSpc>
                <a:spcPct val="15172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4783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11"/>
          <p:cNvSpPr/>
          <p:nvPr/>
        </p:nvSpPr>
        <p:spPr>
          <a:xfrm>
            <a:off x="16982284" y="9137727"/>
            <a:ext cx="554032" cy="261906"/>
          </a:xfrm>
          <a:custGeom>
            <a:rect b="b" l="l" r="r" t="t"/>
            <a:pathLst>
              <a:path extrusionOk="0" h="261906" w="554032">
                <a:moveTo>
                  <a:pt x="0" y="0"/>
                </a:moveTo>
                <a:lnTo>
                  <a:pt x="554032" y="0"/>
                </a:lnTo>
                <a:lnTo>
                  <a:pt x="554032" y="261906"/>
                </a:lnTo>
                <a:lnTo>
                  <a:pt x="0" y="2619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7" name="Google Shape;237;p11"/>
          <p:cNvSpPr/>
          <p:nvPr/>
        </p:nvSpPr>
        <p:spPr>
          <a:xfrm>
            <a:off x="-88519" y="4659938"/>
            <a:ext cx="4028613" cy="4114800"/>
          </a:xfrm>
          <a:custGeom>
            <a:rect b="b" l="l" r="r" t="t"/>
            <a:pathLst>
              <a:path extrusionOk="0" h="4114800" w="4028613">
                <a:moveTo>
                  <a:pt x="0" y="0"/>
                </a:moveTo>
                <a:lnTo>
                  <a:pt x="4028613" y="0"/>
                </a:lnTo>
                <a:lnTo>
                  <a:pt x="402861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 amt="25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8" name="Google Shape;238;p11"/>
          <p:cNvSpPr txBox="1"/>
          <p:nvPr/>
        </p:nvSpPr>
        <p:spPr>
          <a:xfrm>
            <a:off x="1925788" y="1122689"/>
            <a:ext cx="1851900" cy="15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4002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899">
                <a:solidFill>
                  <a:schemeClr val="lt1"/>
                </a:solidFill>
              </a:rPr>
              <a:t>AI IN PLANNING &amp; DECISION MAKING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400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99">
              <a:solidFill>
                <a:srgbClr val="FFFFFF"/>
              </a:solidFill>
            </a:endParaRPr>
          </a:p>
        </p:txBody>
      </p:sp>
      <p:sp>
        <p:nvSpPr>
          <p:cNvPr id="239" name="Google Shape;239;p11"/>
          <p:cNvSpPr txBox="1"/>
          <p:nvPr/>
        </p:nvSpPr>
        <p:spPr>
          <a:xfrm>
            <a:off x="16770738" y="1094114"/>
            <a:ext cx="1006479" cy="5510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8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164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11</a:t>
            </a:r>
            <a:endParaRPr/>
          </a:p>
        </p:txBody>
      </p:sp>
      <p:sp>
        <p:nvSpPr>
          <p:cNvPr id="240" name="Google Shape;240;p11"/>
          <p:cNvSpPr txBox="1"/>
          <p:nvPr/>
        </p:nvSpPr>
        <p:spPr>
          <a:xfrm>
            <a:off x="3747894" y="2029839"/>
            <a:ext cx="10792212" cy="13162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5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487" u="none" cap="none" strike="noStrike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CHOSEN SOLUTION</a:t>
            </a:r>
            <a:endParaRPr/>
          </a:p>
        </p:txBody>
      </p:sp>
      <p:sp>
        <p:nvSpPr>
          <p:cNvPr id="241" name="Google Shape;241;p11"/>
          <p:cNvSpPr txBox="1"/>
          <p:nvPr/>
        </p:nvSpPr>
        <p:spPr>
          <a:xfrm>
            <a:off x="16087441" y="9055411"/>
            <a:ext cx="670872" cy="3442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974" u="none" cap="none" strike="noStrike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next</a:t>
            </a:r>
            <a:endParaRPr/>
          </a:p>
        </p:txBody>
      </p:sp>
      <p:sp>
        <p:nvSpPr>
          <p:cNvPr id="242" name="Google Shape;242;p11"/>
          <p:cNvSpPr/>
          <p:nvPr/>
        </p:nvSpPr>
        <p:spPr>
          <a:xfrm>
            <a:off x="14540106" y="1906014"/>
            <a:ext cx="4028613" cy="4114800"/>
          </a:xfrm>
          <a:custGeom>
            <a:rect b="b" l="l" r="r" t="t"/>
            <a:pathLst>
              <a:path extrusionOk="0" h="4114800" w="4028613">
                <a:moveTo>
                  <a:pt x="0" y="0"/>
                </a:moveTo>
                <a:lnTo>
                  <a:pt x="4028613" y="0"/>
                </a:lnTo>
                <a:lnTo>
                  <a:pt x="402861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 amt="25000"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2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20"/>
            </a:stretch>
          </a:blipFill>
          <a:ln>
            <a:noFill/>
          </a:ln>
        </p:spPr>
      </p:sp>
      <p:sp>
        <p:nvSpPr>
          <p:cNvPr id="248" name="Google Shape;248;p12"/>
          <p:cNvSpPr/>
          <p:nvPr/>
        </p:nvSpPr>
        <p:spPr>
          <a:xfrm>
            <a:off x="1028700" y="1020334"/>
            <a:ext cx="639926" cy="768471"/>
          </a:xfrm>
          <a:custGeom>
            <a:rect b="b" l="l" r="r" t="t"/>
            <a:pathLst>
              <a:path extrusionOk="0" h="768471" w="639926">
                <a:moveTo>
                  <a:pt x="0" y="0"/>
                </a:moveTo>
                <a:lnTo>
                  <a:pt x="639926" y="0"/>
                </a:lnTo>
                <a:lnTo>
                  <a:pt x="639926" y="768470"/>
                </a:lnTo>
                <a:lnTo>
                  <a:pt x="0" y="76847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49" name="Google Shape;249;p12"/>
          <p:cNvSpPr/>
          <p:nvPr/>
        </p:nvSpPr>
        <p:spPr>
          <a:xfrm>
            <a:off x="11771961" y="-3514501"/>
            <a:ext cx="10974678" cy="9369631"/>
          </a:xfrm>
          <a:custGeom>
            <a:rect b="b" l="l" r="r" t="t"/>
            <a:pathLst>
              <a:path extrusionOk="0" h="9369631" w="10974678">
                <a:moveTo>
                  <a:pt x="0" y="0"/>
                </a:moveTo>
                <a:lnTo>
                  <a:pt x="10974678" y="0"/>
                </a:lnTo>
                <a:lnTo>
                  <a:pt x="10974678" y="9369631"/>
                </a:lnTo>
                <a:lnTo>
                  <a:pt x="0" y="936963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 amt="61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50" name="Google Shape;250;p12"/>
          <p:cNvSpPr/>
          <p:nvPr/>
        </p:nvSpPr>
        <p:spPr>
          <a:xfrm>
            <a:off x="-2967382" y="2193340"/>
            <a:ext cx="9272016" cy="8229600"/>
          </a:xfrm>
          <a:custGeom>
            <a:rect b="b" l="l" r="r" t="t"/>
            <a:pathLst>
              <a:path extrusionOk="0" h="8229600" w="9272016">
                <a:moveTo>
                  <a:pt x="0" y="0"/>
                </a:moveTo>
                <a:lnTo>
                  <a:pt x="9272016" y="0"/>
                </a:lnTo>
                <a:lnTo>
                  <a:pt x="927201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 amt="29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51" name="Google Shape;251;p12"/>
          <p:cNvSpPr/>
          <p:nvPr/>
        </p:nvSpPr>
        <p:spPr>
          <a:xfrm>
            <a:off x="-4947185" y="5143500"/>
            <a:ext cx="10974678" cy="9369631"/>
          </a:xfrm>
          <a:custGeom>
            <a:rect b="b" l="l" r="r" t="t"/>
            <a:pathLst>
              <a:path extrusionOk="0" h="9369631" w="10974678">
                <a:moveTo>
                  <a:pt x="0" y="0"/>
                </a:moveTo>
                <a:lnTo>
                  <a:pt x="10974678" y="0"/>
                </a:lnTo>
                <a:lnTo>
                  <a:pt x="10974678" y="9369631"/>
                </a:lnTo>
                <a:lnTo>
                  <a:pt x="0" y="936963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 amt="61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52" name="Google Shape;252;p12"/>
          <p:cNvSpPr txBox="1"/>
          <p:nvPr/>
        </p:nvSpPr>
        <p:spPr>
          <a:xfrm>
            <a:off x="1925788" y="1122689"/>
            <a:ext cx="1851900" cy="15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4002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899">
                <a:solidFill>
                  <a:schemeClr val="lt1"/>
                </a:solidFill>
              </a:rPr>
              <a:t>AI IN PLANNING &amp; DECISION MAKING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400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99">
              <a:solidFill>
                <a:srgbClr val="FFFFFF"/>
              </a:solidFill>
            </a:endParaRPr>
          </a:p>
        </p:txBody>
      </p:sp>
      <p:sp>
        <p:nvSpPr>
          <p:cNvPr id="253" name="Google Shape;253;p12"/>
          <p:cNvSpPr txBox="1"/>
          <p:nvPr/>
        </p:nvSpPr>
        <p:spPr>
          <a:xfrm>
            <a:off x="16770738" y="1094114"/>
            <a:ext cx="1006479" cy="5510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8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164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12</a:t>
            </a:r>
            <a:endParaRPr/>
          </a:p>
        </p:txBody>
      </p:sp>
      <p:sp>
        <p:nvSpPr>
          <p:cNvPr id="254" name="Google Shape;254;p12"/>
          <p:cNvSpPr txBox="1"/>
          <p:nvPr/>
        </p:nvSpPr>
        <p:spPr>
          <a:xfrm>
            <a:off x="6027493" y="1912629"/>
            <a:ext cx="11246484" cy="259755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5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487" u="none" cap="none" strike="noStrike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DECISION IMPLEMENTATION</a:t>
            </a:r>
            <a:endParaRPr/>
          </a:p>
        </p:txBody>
      </p:sp>
      <p:sp>
        <p:nvSpPr>
          <p:cNvPr id="255" name="Google Shape;255;p12"/>
          <p:cNvSpPr txBox="1"/>
          <p:nvPr/>
        </p:nvSpPr>
        <p:spPr>
          <a:xfrm>
            <a:off x="4733259" y="4720488"/>
            <a:ext cx="12540719" cy="43825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440842" lvl="1" marL="881683" marR="0" rtl="0" algn="just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83"/>
              <a:buFont typeface="Arial"/>
              <a:buChar char="•"/>
            </a:pPr>
            <a:r>
              <a:rPr b="0" i="0" lang="en-US" sz="4083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Implemented the solution using trained neural network model by taking input time of the day from the user and predict energy consumption at that specific time.</a:t>
            </a:r>
            <a:endParaRPr/>
          </a:p>
          <a:p>
            <a:pPr indent="0" lvl="0" marL="0" marR="0" rtl="0" algn="just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4083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40842" lvl="1" marL="881683" marR="0" rtl="0" algn="just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83"/>
              <a:buFont typeface="Arial"/>
              <a:buChar char="•"/>
            </a:pPr>
            <a:r>
              <a:rPr b="0" i="0" lang="en-US" sz="4083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Tools used: Python, Google Colab, Gemini</a:t>
            </a:r>
            <a:endParaRPr/>
          </a:p>
        </p:txBody>
      </p:sp>
      <p:sp>
        <p:nvSpPr>
          <p:cNvPr id="256" name="Google Shape;256;p12"/>
          <p:cNvSpPr/>
          <p:nvPr/>
        </p:nvSpPr>
        <p:spPr>
          <a:xfrm>
            <a:off x="16982284" y="9137727"/>
            <a:ext cx="554032" cy="261906"/>
          </a:xfrm>
          <a:custGeom>
            <a:rect b="b" l="l" r="r" t="t"/>
            <a:pathLst>
              <a:path extrusionOk="0" h="261906" w="554032">
                <a:moveTo>
                  <a:pt x="0" y="0"/>
                </a:moveTo>
                <a:lnTo>
                  <a:pt x="554032" y="0"/>
                </a:lnTo>
                <a:lnTo>
                  <a:pt x="554032" y="261906"/>
                </a:lnTo>
                <a:lnTo>
                  <a:pt x="0" y="2619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57" name="Google Shape;257;p12"/>
          <p:cNvSpPr txBox="1"/>
          <p:nvPr/>
        </p:nvSpPr>
        <p:spPr>
          <a:xfrm>
            <a:off x="16087441" y="9055411"/>
            <a:ext cx="670872" cy="3442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974" u="none" cap="none" strike="noStrike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next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14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331" l="0" r="0" t="-3332"/>
            </a:stretch>
          </a:blipFill>
          <a:ln>
            <a:noFill/>
          </a:ln>
        </p:spPr>
      </p:sp>
      <p:sp>
        <p:nvSpPr>
          <p:cNvPr id="263" name="Google Shape;263;p14"/>
          <p:cNvSpPr/>
          <p:nvPr/>
        </p:nvSpPr>
        <p:spPr>
          <a:xfrm>
            <a:off x="1028700" y="1020334"/>
            <a:ext cx="639926" cy="768471"/>
          </a:xfrm>
          <a:custGeom>
            <a:rect b="b" l="l" r="r" t="t"/>
            <a:pathLst>
              <a:path extrusionOk="0" h="768471" w="639926">
                <a:moveTo>
                  <a:pt x="0" y="0"/>
                </a:moveTo>
                <a:lnTo>
                  <a:pt x="639926" y="0"/>
                </a:lnTo>
                <a:lnTo>
                  <a:pt x="639926" y="768470"/>
                </a:lnTo>
                <a:lnTo>
                  <a:pt x="0" y="76847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64" name="Google Shape;264;p14"/>
          <p:cNvSpPr/>
          <p:nvPr/>
        </p:nvSpPr>
        <p:spPr>
          <a:xfrm>
            <a:off x="11771961" y="-3514501"/>
            <a:ext cx="10974678" cy="9369631"/>
          </a:xfrm>
          <a:custGeom>
            <a:rect b="b" l="l" r="r" t="t"/>
            <a:pathLst>
              <a:path extrusionOk="0" h="9369631" w="10974678">
                <a:moveTo>
                  <a:pt x="0" y="0"/>
                </a:moveTo>
                <a:lnTo>
                  <a:pt x="10974678" y="0"/>
                </a:lnTo>
                <a:lnTo>
                  <a:pt x="10974678" y="9369631"/>
                </a:lnTo>
                <a:lnTo>
                  <a:pt x="0" y="936963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 amt="61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65" name="Google Shape;265;p14"/>
          <p:cNvSpPr/>
          <p:nvPr/>
        </p:nvSpPr>
        <p:spPr>
          <a:xfrm rot="-10672988">
            <a:off x="8330689" y="-1193436"/>
            <a:ext cx="2028348" cy="4203830"/>
          </a:xfrm>
          <a:custGeom>
            <a:rect b="b" l="l" r="r" t="t"/>
            <a:pathLst>
              <a:path extrusionOk="0" h="4203830" w="2028348">
                <a:moveTo>
                  <a:pt x="0" y="0"/>
                </a:moveTo>
                <a:lnTo>
                  <a:pt x="2028348" y="0"/>
                </a:lnTo>
                <a:lnTo>
                  <a:pt x="2028348" y="4203830"/>
                </a:lnTo>
                <a:lnTo>
                  <a:pt x="0" y="420383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 amt="43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66" name="Google Shape;266;p14"/>
          <p:cNvSpPr txBox="1"/>
          <p:nvPr/>
        </p:nvSpPr>
        <p:spPr>
          <a:xfrm>
            <a:off x="2839676" y="5166298"/>
            <a:ext cx="12608647" cy="15300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5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1084" u="none" cap="none" strike="noStrike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ANY QUESTION?</a:t>
            </a:r>
            <a:endParaRPr/>
          </a:p>
        </p:txBody>
      </p:sp>
      <p:sp>
        <p:nvSpPr>
          <p:cNvPr id="267" name="Google Shape;267;p14"/>
          <p:cNvSpPr txBox="1"/>
          <p:nvPr/>
        </p:nvSpPr>
        <p:spPr>
          <a:xfrm>
            <a:off x="1925788" y="1122689"/>
            <a:ext cx="18519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14"/>
          <p:cNvSpPr txBox="1"/>
          <p:nvPr/>
        </p:nvSpPr>
        <p:spPr>
          <a:xfrm>
            <a:off x="16770738" y="1094114"/>
            <a:ext cx="1006479" cy="5510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8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164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14</a:t>
            </a:r>
            <a:endParaRPr/>
          </a:p>
        </p:txBody>
      </p:sp>
      <p:sp>
        <p:nvSpPr>
          <p:cNvPr id="269" name="Google Shape;269;p14"/>
          <p:cNvSpPr txBox="1"/>
          <p:nvPr/>
        </p:nvSpPr>
        <p:spPr>
          <a:xfrm>
            <a:off x="3747894" y="3509246"/>
            <a:ext cx="10792212" cy="13162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5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487" u="none" cap="none" strike="noStrike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THANK YOU!</a:t>
            </a:r>
            <a:endParaRPr/>
          </a:p>
        </p:txBody>
      </p:sp>
      <p:sp>
        <p:nvSpPr>
          <p:cNvPr id="270" name="Google Shape;270;p14"/>
          <p:cNvSpPr txBox="1"/>
          <p:nvPr/>
        </p:nvSpPr>
        <p:spPr>
          <a:xfrm>
            <a:off x="1925800" y="926525"/>
            <a:ext cx="3000000" cy="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400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99">
                <a:solidFill>
                  <a:schemeClr val="lt1"/>
                </a:solidFill>
              </a:rPr>
              <a:t>AI IN PLANNING &amp; DECISION MAKING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3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6554" l="0" r="0" t="-6553"/>
            </a:stretch>
          </a:blipFill>
          <a:ln>
            <a:noFill/>
          </a:ln>
        </p:spPr>
      </p:sp>
      <p:sp>
        <p:nvSpPr>
          <p:cNvPr id="276" name="Google Shape;276;p13"/>
          <p:cNvSpPr/>
          <p:nvPr/>
        </p:nvSpPr>
        <p:spPr>
          <a:xfrm>
            <a:off x="11560629" y="-1882901"/>
            <a:ext cx="12919638" cy="12919638"/>
          </a:xfrm>
          <a:custGeom>
            <a:rect b="b" l="l" r="r" t="t"/>
            <a:pathLst>
              <a:path extrusionOk="0" h="12919638" w="12919638">
                <a:moveTo>
                  <a:pt x="0" y="0"/>
                </a:moveTo>
                <a:lnTo>
                  <a:pt x="12919637" y="0"/>
                </a:lnTo>
                <a:lnTo>
                  <a:pt x="12919637" y="12919638"/>
                </a:lnTo>
                <a:lnTo>
                  <a:pt x="0" y="1291963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24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77" name="Google Shape;277;p13"/>
          <p:cNvSpPr/>
          <p:nvPr/>
        </p:nvSpPr>
        <p:spPr>
          <a:xfrm>
            <a:off x="2441680" y="1028700"/>
            <a:ext cx="639926" cy="768471"/>
          </a:xfrm>
          <a:custGeom>
            <a:rect b="b" l="l" r="r" t="t"/>
            <a:pathLst>
              <a:path extrusionOk="0" h="768471" w="639926">
                <a:moveTo>
                  <a:pt x="0" y="0"/>
                </a:moveTo>
                <a:lnTo>
                  <a:pt x="639926" y="0"/>
                </a:lnTo>
                <a:lnTo>
                  <a:pt x="639926" y="768471"/>
                </a:lnTo>
                <a:lnTo>
                  <a:pt x="0" y="76847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78" name="Google Shape;278;p13"/>
          <p:cNvSpPr txBox="1"/>
          <p:nvPr/>
        </p:nvSpPr>
        <p:spPr>
          <a:xfrm>
            <a:off x="2291836" y="3058091"/>
            <a:ext cx="14466477" cy="13120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60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507" u="none" cap="none" strike="noStrike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APPLICATIONS AND IMPACT</a:t>
            </a:r>
            <a:endParaRPr/>
          </a:p>
        </p:txBody>
      </p:sp>
      <p:sp>
        <p:nvSpPr>
          <p:cNvPr id="279" name="Google Shape;279;p13"/>
          <p:cNvSpPr/>
          <p:nvPr/>
        </p:nvSpPr>
        <p:spPr>
          <a:xfrm>
            <a:off x="16982284" y="9137727"/>
            <a:ext cx="554032" cy="261906"/>
          </a:xfrm>
          <a:custGeom>
            <a:rect b="b" l="l" r="r" t="t"/>
            <a:pathLst>
              <a:path extrusionOk="0" h="261906" w="554032">
                <a:moveTo>
                  <a:pt x="0" y="0"/>
                </a:moveTo>
                <a:lnTo>
                  <a:pt x="554032" y="0"/>
                </a:lnTo>
                <a:lnTo>
                  <a:pt x="554032" y="261906"/>
                </a:lnTo>
                <a:lnTo>
                  <a:pt x="0" y="2619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80" name="Google Shape;280;p13"/>
          <p:cNvSpPr txBox="1"/>
          <p:nvPr/>
        </p:nvSpPr>
        <p:spPr>
          <a:xfrm>
            <a:off x="3338768" y="1131055"/>
            <a:ext cx="2840919" cy="9994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9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AI IN PLANNING &amp; DECISION MAKING</a:t>
            </a:r>
            <a:endParaRPr/>
          </a:p>
        </p:txBody>
      </p:sp>
      <p:sp>
        <p:nvSpPr>
          <p:cNvPr id="281" name="Google Shape;281;p13"/>
          <p:cNvSpPr txBox="1"/>
          <p:nvPr/>
        </p:nvSpPr>
        <p:spPr>
          <a:xfrm>
            <a:off x="2179851" y="5080372"/>
            <a:ext cx="14690448" cy="40573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487028" lvl="1" marL="974057" marR="0" rtl="0" algn="l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11"/>
              <a:buFont typeface="Arial"/>
              <a:buChar char="•"/>
            </a:pPr>
            <a:r>
              <a:rPr b="0" i="0" lang="en-US" sz="4511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Case: Energy providers can optimize distribution.</a:t>
            </a:r>
            <a:endParaRPr/>
          </a:p>
          <a:p>
            <a:pPr indent="-487028" lvl="1" marL="974057" marR="0" rtl="0" algn="l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11"/>
              <a:buFont typeface="Arial"/>
              <a:buChar char="•"/>
            </a:pPr>
            <a:r>
              <a:rPr b="0" i="0" lang="en-US" sz="4511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Benefits: Reduce energy waste, save costs, improve sustainability.</a:t>
            </a:r>
            <a:endParaRPr/>
          </a:p>
          <a:p>
            <a:pPr indent="0" lvl="0" marL="0" marR="0" rtl="0" algn="l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4511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p13"/>
          <p:cNvSpPr txBox="1"/>
          <p:nvPr/>
        </p:nvSpPr>
        <p:spPr>
          <a:xfrm>
            <a:off x="16087441" y="9055411"/>
            <a:ext cx="670872" cy="3442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974" u="none" cap="none" strike="noStrike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next</a:t>
            </a:r>
            <a:endParaRPr/>
          </a:p>
        </p:txBody>
      </p:sp>
      <p:sp>
        <p:nvSpPr>
          <p:cNvPr id="283" name="Google Shape;283;p13"/>
          <p:cNvSpPr txBox="1"/>
          <p:nvPr/>
        </p:nvSpPr>
        <p:spPr>
          <a:xfrm>
            <a:off x="16770738" y="1094114"/>
            <a:ext cx="1006479" cy="5510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8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164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13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20"/>
            </a:stretch>
          </a:blipFill>
          <a:ln>
            <a:noFill/>
          </a:ln>
        </p:spPr>
      </p:sp>
      <p:sp>
        <p:nvSpPr>
          <p:cNvPr id="97" name="Google Shape;97;p2"/>
          <p:cNvSpPr/>
          <p:nvPr/>
        </p:nvSpPr>
        <p:spPr>
          <a:xfrm>
            <a:off x="1028700" y="1020334"/>
            <a:ext cx="639926" cy="768471"/>
          </a:xfrm>
          <a:custGeom>
            <a:rect b="b" l="l" r="r" t="t"/>
            <a:pathLst>
              <a:path extrusionOk="0" h="768471" w="639926">
                <a:moveTo>
                  <a:pt x="0" y="0"/>
                </a:moveTo>
                <a:lnTo>
                  <a:pt x="639926" y="0"/>
                </a:lnTo>
                <a:lnTo>
                  <a:pt x="639926" y="768470"/>
                </a:lnTo>
                <a:lnTo>
                  <a:pt x="0" y="76847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8" name="Google Shape;98;p2"/>
          <p:cNvSpPr/>
          <p:nvPr/>
        </p:nvSpPr>
        <p:spPr>
          <a:xfrm>
            <a:off x="-1023995" y="3939722"/>
            <a:ext cx="3875673" cy="7329878"/>
          </a:xfrm>
          <a:custGeom>
            <a:rect b="b" l="l" r="r" t="t"/>
            <a:pathLst>
              <a:path extrusionOk="0" h="7329878" w="3875673">
                <a:moveTo>
                  <a:pt x="0" y="0"/>
                </a:moveTo>
                <a:lnTo>
                  <a:pt x="3875674" y="0"/>
                </a:lnTo>
                <a:lnTo>
                  <a:pt x="3875674" y="7329878"/>
                </a:lnTo>
                <a:lnTo>
                  <a:pt x="0" y="732987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 amt="18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9" name="Google Shape;99;p2"/>
          <p:cNvSpPr txBox="1"/>
          <p:nvPr/>
        </p:nvSpPr>
        <p:spPr>
          <a:xfrm>
            <a:off x="3747894" y="2029839"/>
            <a:ext cx="10792212" cy="13162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5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487" u="none" cap="none" strike="noStrike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PROBLEM STATEMENT</a:t>
            </a:r>
            <a:endParaRPr/>
          </a:p>
        </p:txBody>
      </p:sp>
      <p:sp>
        <p:nvSpPr>
          <p:cNvPr id="100" name="Google Shape;100;p2"/>
          <p:cNvSpPr/>
          <p:nvPr/>
        </p:nvSpPr>
        <p:spPr>
          <a:xfrm>
            <a:off x="-3940086" y="6818715"/>
            <a:ext cx="10974678" cy="9369631"/>
          </a:xfrm>
          <a:custGeom>
            <a:rect b="b" l="l" r="r" t="t"/>
            <a:pathLst>
              <a:path extrusionOk="0" h="9369631" w="10974678">
                <a:moveTo>
                  <a:pt x="0" y="0"/>
                </a:moveTo>
                <a:lnTo>
                  <a:pt x="10974678" y="0"/>
                </a:lnTo>
                <a:lnTo>
                  <a:pt x="10974678" y="9369631"/>
                </a:lnTo>
                <a:lnTo>
                  <a:pt x="0" y="936963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 amt="57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01" name="Google Shape;101;p2"/>
          <p:cNvSpPr/>
          <p:nvPr/>
        </p:nvSpPr>
        <p:spPr>
          <a:xfrm>
            <a:off x="15054726" y="4173652"/>
            <a:ext cx="3875673" cy="7329878"/>
          </a:xfrm>
          <a:custGeom>
            <a:rect b="b" l="l" r="r" t="t"/>
            <a:pathLst>
              <a:path extrusionOk="0" h="7329878" w="3875673">
                <a:moveTo>
                  <a:pt x="0" y="0"/>
                </a:moveTo>
                <a:lnTo>
                  <a:pt x="3875673" y="0"/>
                </a:lnTo>
                <a:lnTo>
                  <a:pt x="3875673" y="7329878"/>
                </a:lnTo>
                <a:lnTo>
                  <a:pt x="0" y="732987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 amt="18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02" name="Google Shape;102;p2"/>
          <p:cNvSpPr/>
          <p:nvPr/>
        </p:nvSpPr>
        <p:spPr>
          <a:xfrm>
            <a:off x="12629204" y="-2778802"/>
            <a:ext cx="10974678" cy="9369631"/>
          </a:xfrm>
          <a:custGeom>
            <a:rect b="b" l="l" r="r" t="t"/>
            <a:pathLst>
              <a:path extrusionOk="0" h="9369631" w="10974678">
                <a:moveTo>
                  <a:pt x="0" y="0"/>
                </a:moveTo>
                <a:lnTo>
                  <a:pt x="10974678" y="0"/>
                </a:lnTo>
                <a:lnTo>
                  <a:pt x="10974678" y="9369631"/>
                </a:lnTo>
                <a:lnTo>
                  <a:pt x="0" y="936963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 amt="4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03" name="Google Shape;103;p2"/>
          <p:cNvSpPr/>
          <p:nvPr/>
        </p:nvSpPr>
        <p:spPr>
          <a:xfrm>
            <a:off x="16982284" y="9137727"/>
            <a:ext cx="554032" cy="261906"/>
          </a:xfrm>
          <a:custGeom>
            <a:rect b="b" l="l" r="r" t="t"/>
            <a:pathLst>
              <a:path extrusionOk="0" h="261906" w="554032">
                <a:moveTo>
                  <a:pt x="0" y="0"/>
                </a:moveTo>
                <a:lnTo>
                  <a:pt x="554032" y="0"/>
                </a:lnTo>
                <a:lnTo>
                  <a:pt x="554032" y="261906"/>
                </a:lnTo>
                <a:lnTo>
                  <a:pt x="0" y="2619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04" name="Google Shape;104;p2"/>
          <p:cNvSpPr txBox="1"/>
          <p:nvPr/>
        </p:nvSpPr>
        <p:spPr>
          <a:xfrm>
            <a:off x="1925788" y="1122689"/>
            <a:ext cx="1851782" cy="13328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9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AI IN PLANNING &amp; DECISION MAKING</a:t>
            </a:r>
            <a:endParaRPr/>
          </a:p>
        </p:txBody>
      </p:sp>
      <p:sp>
        <p:nvSpPr>
          <p:cNvPr id="105" name="Google Shape;105;p2"/>
          <p:cNvSpPr txBox="1"/>
          <p:nvPr/>
        </p:nvSpPr>
        <p:spPr>
          <a:xfrm>
            <a:off x="16770738" y="1094114"/>
            <a:ext cx="1006479" cy="5510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8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164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/>
          </a:p>
        </p:txBody>
      </p:sp>
      <p:sp>
        <p:nvSpPr>
          <p:cNvPr id="106" name="Google Shape;106;p2"/>
          <p:cNvSpPr txBox="1"/>
          <p:nvPr/>
        </p:nvSpPr>
        <p:spPr>
          <a:xfrm>
            <a:off x="1898497" y="4477509"/>
            <a:ext cx="14491006" cy="312715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40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383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 primary problem is understanding and predicting energy consumption patterns to optimize energy usage, reduce wastage, and better plan energy production. </a:t>
            </a:r>
            <a:endParaRPr/>
          </a:p>
        </p:txBody>
      </p:sp>
      <p:sp>
        <p:nvSpPr>
          <p:cNvPr id="107" name="Google Shape;107;p2"/>
          <p:cNvSpPr txBox="1"/>
          <p:nvPr/>
        </p:nvSpPr>
        <p:spPr>
          <a:xfrm>
            <a:off x="16087441" y="9055411"/>
            <a:ext cx="670872" cy="3442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974" u="none" cap="none" strike="noStrike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next</a:t>
            </a:r>
            <a:endParaRPr/>
          </a:p>
        </p:txBody>
      </p:sp>
      <p:sp>
        <p:nvSpPr>
          <p:cNvPr id="108" name="Google Shape;108;p2"/>
          <p:cNvSpPr txBox="1"/>
          <p:nvPr/>
        </p:nvSpPr>
        <p:spPr>
          <a:xfrm>
            <a:off x="1925800" y="7822050"/>
            <a:ext cx="121056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u="sng">
                <a:solidFill>
                  <a:schemeClr val="lt1"/>
                </a:solidFill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Colab Book link</a:t>
            </a:r>
            <a:endParaRPr sz="45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331" l="0" r="0" t="-3332"/>
            </a:stretch>
          </a:blipFill>
          <a:ln>
            <a:noFill/>
          </a:ln>
        </p:spPr>
      </p:sp>
      <p:sp>
        <p:nvSpPr>
          <p:cNvPr id="114" name="Google Shape;114;p3"/>
          <p:cNvSpPr/>
          <p:nvPr/>
        </p:nvSpPr>
        <p:spPr>
          <a:xfrm>
            <a:off x="7912673" y="-3497784"/>
            <a:ext cx="10974678" cy="9369631"/>
          </a:xfrm>
          <a:custGeom>
            <a:rect b="b" l="l" r="r" t="t"/>
            <a:pathLst>
              <a:path extrusionOk="0" h="9369631" w="10974678">
                <a:moveTo>
                  <a:pt x="0" y="0"/>
                </a:moveTo>
                <a:lnTo>
                  <a:pt x="10974678" y="0"/>
                </a:lnTo>
                <a:lnTo>
                  <a:pt x="10974678" y="9369631"/>
                </a:lnTo>
                <a:lnTo>
                  <a:pt x="0" y="936963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61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15" name="Google Shape;115;p3"/>
          <p:cNvSpPr/>
          <p:nvPr/>
        </p:nvSpPr>
        <p:spPr>
          <a:xfrm>
            <a:off x="1028700" y="1020334"/>
            <a:ext cx="639926" cy="768471"/>
          </a:xfrm>
          <a:custGeom>
            <a:rect b="b" l="l" r="r" t="t"/>
            <a:pathLst>
              <a:path extrusionOk="0" h="768471" w="639926">
                <a:moveTo>
                  <a:pt x="0" y="0"/>
                </a:moveTo>
                <a:lnTo>
                  <a:pt x="639926" y="0"/>
                </a:lnTo>
                <a:lnTo>
                  <a:pt x="639926" y="768470"/>
                </a:lnTo>
                <a:lnTo>
                  <a:pt x="0" y="76847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16" name="Google Shape;116;p3"/>
          <p:cNvSpPr/>
          <p:nvPr/>
        </p:nvSpPr>
        <p:spPr>
          <a:xfrm>
            <a:off x="14540106" y="2626055"/>
            <a:ext cx="3453813" cy="7568117"/>
          </a:xfrm>
          <a:custGeom>
            <a:rect b="b" l="l" r="r" t="t"/>
            <a:pathLst>
              <a:path extrusionOk="0" h="7568117" w="3453813">
                <a:moveTo>
                  <a:pt x="0" y="0"/>
                </a:moveTo>
                <a:lnTo>
                  <a:pt x="3453813" y="0"/>
                </a:lnTo>
                <a:lnTo>
                  <a:pt x="3453813" y="7568117"/>
                </a:lnTo>
                <a:lnTo>
                  <a:pt x="0" y="756811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 amt="17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17" name="Google Shape;117;p3"/>
          <p:cNvSpPr txBox="1"/>
          <p:nvPr/>
        </p:nvSpPr>
        <p:spPr>
          <a:xfrm>
            <a:off x="3747894" y="2029839"/>
            <a:ext cx="10792212" cy="13162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5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487" u="none" cap="none" strike="noStrike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PROPOSED AI SOLUTION</a:t>
            </a:r>
            <a:endParaRPr/>
          </a:p>
        </p:txBody>
      </p:sp>
      <p:sp>
        <p:nvSpPr>
          <p:cNvPr id="118" name="Google Shape;118;p3"/>
          <p:cNvSpPr txBox="1"/>
          <p:nvPr/>
        </p:nvSpPr>
        <p:spPr>
          <a:xfrm>
            <a:off x="1643884" y="4285303"/>
            <a:ext cx="15615416" cy="44938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To develop an AI-based model that accurately predicts energy consumption based on historical data and specific input parameters (e.g., time of day). Enable informed decision-making for energy providers and consumers to optimize usage and reduce wastage.</a:t>
            </a:r>
            <a:endParaRPr/>
          </a:p>
          <a:p>
            <a:pPr indent="0" lvl="0" marL="0" marR="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42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3"/>
          <p:cNvSpPr txBox="1"/>
          <p:nvPr/>
        </p:nvSpPr>
        <p:spPr>
          <a:xfrm>
            <a:off x="1925788" y="1122689"/>
            <a:ext cx="1851782" cy="13328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9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AI IN PLANNING &amp; DECISION MAKING</a:t>
            </a:r>
            <a:endParaRPr/>
          </a:p>
        </p:txBody>
      </p:sp>
      <p:sp>
        <p:nvSpPr>
          <p:cNvPr id="120" name="Google Shape;120;p3"/>
          <p:cNvSpPr txBox="1"/>
          <p:nvPr/>
        </p:nvSpPr>
        <p:spPr>
          <a:xfrm>
            <a:off x="16770738" y="1094114"/>
            <a:ext cx="1006479" cy="5510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8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164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endParaRPr/>
          </a:p>
        </p:txBody>
      </p:sp>
      <p:sp>
        <p:nvSpPr>
          <p:cNvPr id="121" name="Google Shape;121;p3"/>
          <p:cNvSpPr/>
          <p:nvPr/>
        </p:nvSpPr>
        <p:spPr>
          <a:xfrm>
            <a:off x="16982284" y="9137727"/>
            <a:ext cx="554032" cy="261906"/>
          </a:xfrm>
          <a:custGeom>
            <a:rect b="b" l="l" r="r" t="t"/>
            <a:pathLst>
              <a:path extrusionOk="0" h="261906" w="554032">
                <a:moveTo>
                  <a:pt x="0" y="0"/>
                </a:moveTo>
                <a:lnTo>
                  <a:pt x="554032" y="0"/>
                </a:lnTo>
                <a:lnTo>
                  <a:pt x="554032" y="261906"/>
                </a:lnTo>
                <a:lnTo>
                  <a:pt x="0" y="2619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22" name="Google Shape;122;p3"/>
          <p:cNvSpPr txBox="1"/>
          <p:nvPr/>
        </p:nvSpPr>
        <p:spPr>
          <a:xfrm>
            <a:off x="16087441" y="9055411"/>
            <a:ext cx="670872" cy="3442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974" u="none" cap="none" strike="noStrike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next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4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6248" r="-6249" t="0"/>
            </a:stretch>
          </a:blipFill>
          <a:ln>
            <a:noFill/>
          </a:ln>
        </p:spPr>
      </p:sp>
      <p:sp>
        <p:nvSpPr>
          <p:cNvPr id="128" name="Google Shape;128;p4"/>
          <p:cNvSpPr/>
          <p:nvPr/>
        </p:nvSpPr>
        <p:spPr>
          <a:xfrm>
            <a:off x="11560629" y="-1882901"/>
            <a:ext cx="12919638" cy="12919638"/>
          </a:xfrm>
          <a:custGeom>
            <a:rect b="b" l="l" r="r" t="t"/>
            <a:pathLst>
              <a:path extrusionOk="0" h="12919638" w="12919638">
                <a:moveTo>
                  <a:pt x="0" y="0"/>
                </a:moveTo>
                <a:lnTo>
                  <a:pt x="12919637" y="0"/>
                </a:lnTo>
                <a:lnTo>
                  <a:pt x="12919637" y="12919638"/>
                </a:lnTo>
                <a:lnTo>
                  <a:pt x="0" y="1291963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24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29" name="Google Shape;129;p4"/>
          <p:cNvSpPr/>
          <p:nvPr/>
        </p:nvSpPr>
        <p:spPr>
          <a:xfrm>
            <a:off x="1646562" y="1020334"/>
            <a:ext cx="639926" cy="768471"/>
          </a:xfrm>
          <a:custGeom>
            <a:rect b="b" l="l" r="r" t="t"/>
            <a:pathLst>
              <a:path extrusionOk="0" h="768471" w="639926">
                <a:moveTo>
                  <a:pt x="0" y="0"/>
                </a:moveTo>
                <a:lnTo>
                  <a:pt x="639927" y="0"/>
                </a:lnTo>
                <a:lnTo>
                  <a:pt x="639927" y="768470"/>
                </a:lnTo>
                <a:lnTo>
                  <a:pt x="0" y="76847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0" name="Google Shape;130;p4"/>
          <p:cNvSpPr/>
          <p:nvPr/>
        </p:nvSpPr>
        <p:spPr>
          <a:xfrm>
            <a:off x="11290125" y="3193222"/>
            <a:ext cx="16230600" cy="5883592"/>
          </a:xfrm>
          <a:custGeom>
            <a:rect b="b" l="l" r="r" t="t"/>
            <a:pathLst>
              <a:path extrusionOk="0" h="5883592" w="16230600">
                <a:moveTo>
                  <a:pt x="0" y="0"/>
                </a:moveTo>
                <a:lnTo>
                  <a:pt x="16230600" y="0"/>
                </a:lnTo>
                <a:lnTo>
                  <a:pt x="16230600" y="5883592"/>
                </a:lnTo>
                <a:lnTo>
                  <a:pt x="0" y="588359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 amt="57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1" name="Google Shape;131;p4"/>
          <p:cNvSpPr txBox="1"/>
          <p:nvPr/>
        </p:nvSpPr>
        <p:spPr>
          <a:xfrm>
            <a:off x="1646562" y="2435205"/>
            <a:ext cx="13723477" cy="13212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5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487" u="none" cap="none" strike="noStrike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DATA COLLECTION &amp; ANALYSIS</a:t>
            </a:r>
            <a:endParaRPr/>
          </a:p>
        </p:txBody>
      </p:sp>
      <p:sp>
        <p:nvSpPr>
          <p:cNvPr id="132" name="Google Shape;132;p4"/>
          <p:cNvSpPr txBox="1"/>
          <p:nvPr/>
        </p:nvSpPr>
        <p:spPr>
          <a:xfrm>
            <a:off x="2543650" y="1122689"/>
            <a:ext cx="3199286" cy="6661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9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AI IN PLANNING &amp; DECISION MAKING</a:t>
            </a:r>
            <a:endParaRPr/>
          </a:p>
        </p:txBody>
      </p:sp>
      <p:sp>
        <p:nvSpPr>
          <p:cNvPr id="133" name="Google Shape;133;p4"/>
          <p:cNvSpPr txBox="1"/>
          <p:nvPr/>
        </p:nvSpPr>
        <p:spPr>
          <a:xfrm>
            <a:off x="16770738" y="1094114"/>
            <a:ext cx="1006479" cy="5510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8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164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04</a:t>
            </a:r>
            <a:endParaRPr/>
          </a:p>
        </p:txBody>
      </p:sp>
      <p:sp>
        <p:nvSpPr>
          <p:cNvPr id="134" name="Google Shape;134;p4"/>
          <p:cNvSpPr txBox="1"/>
          <p:nvPr/>
        </p:nvSpPr>
        <p:spPr>
          <a:xfrm>
            <a:off x="1646562" y="4193262"/>
            <a:ext cx="10391514" cy="49019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400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883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Dataset Details:</a:t>
            </a:r>
            <a:endParaRPr/>
          </a:p>
          <a:p>
            <a:pPr indent="0" lvl="0" marL="0" marR="0" rtl="0" algn="just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183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-Household power consumption dataset from Kaggle (CSV)</a:t>
            </a:r>
            <a:endParaRPr/>
          </a:p>
          <a:p>
            <a:pPr indent="0" lvl="0" marL="0" marR="0" rtl="0" algn="just">
              <a:lnSpc>
                <a:spcPct val="1400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883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-Include many features for accurate prediction such as: </a:t>
            </a:r>
            <a:endParaRPr/>
          </a:p>
          <a:p>
            <a:pPr indent="0" lvl="0" marL="0" marR="0" rtl="0" algn="just">
              <a:lnSpc>
                <a:spcPct val="1400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883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Date, Time, Global Active Power, Voltage, Sub-metering values.</a:t>
            </a:r>
            <a:endParaRPr/>
          </a:p>
        </p:txBody>
      </p:sp>
      <p:sp>
        <p:nvSpPr>
          <p:cNvPr id="135" name="Google Shape;135;p4"/>
          <p:cNvSpPr/>
          <p:nvPr/>
        </p:nvSpPr>
        <p:spPr>
          <a:xfrm>
            <a:off x="16982284" y="9137727"/>
            <a:ext cx="554032" cy="261906"/>
          </a:xfrm>
          <a:custGeom>
            <a:rect b="b" l="l" r="r" t="t"/>
            <a:pathLst>
              <a:path extrusionOk="0" h="261906" w="554032">
                <a:moveTo>
                  <a:pt x="0" y="0"/>
                </a:moveTo>
                <a:lnTo>
                  <a:pt x="554032" y="0"/>
                </a:lnTo>
                <a:lnTo>
                  <a:pt x="554032" y="261906"/>
                </a:lnTo>
                <a:lnTo>
                  <a:pt x="0" y="2619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6" name="Google Shape;136;p4"/>
          <p:cNvSpPr txBox="1"/>
          <p:nvPr/>
        </p:nvSpPr>
        <p:spPr>
          <a:xfrm>
            <a:off x="16087441" y="9055411"/>
            <a:ext cx="670872" cy="3442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974" u="none" cap="none" strike="noStrike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next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5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25454" l="-22116" r="-18931" t="-41918"/>
            </a:stretch>
          </a:blipFill>
          <a:ln>
            <a:noFill/>
          </a:ln>
        </p:spPr>
      </p:sp>
      <p:sp>
        <p:nvSpPr>
          <p:cNvPr id="142" name="Google Shape;142;p5"/>
          <p:cNvSpPr/>
          <p:nvPr/>
        </p:nvSpPr>
        <p:spPr>
          <a:xfrm>
            <a:off x="6663041" y="1020334"/>
            <a:ext cx="639926" cy="768471"/>
          </a:xfrm>
          <a:custGeom>
            <a:rect b="b" l="l" r="r" t="t"/>
            <a:pathLst>
              <a:path extrusionOk="0" h="768471" w="639926">
                <a:moveTo>
                  <a:pt x="0" y="0"/>
                </a:moveTo>
                <a:lnTo>
                  <a:pt x="639926" y="0"/>
                </a:lnTo>
                <a:lnTo>
                  <a:pt x="639926" y="768470"/>
                </a:lnTo>
                <a:lnTo>
                  <a:pt x="0" y="76847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3" name="Google Shape;143;p5"/>
          <p:cNvSpPr/>
          <p:nvPr/>
        </p:nvSpPr>
        <p:spPr>
          <a:xfrm>
            <a:off x="15338627" y="7224057"/>
            <a:ext cx="7315200" cy="1064029"/>
          </a:xfrm>
          <a:custGeom>
            <a:rect b="b" l="l" r="r" t="t"/>
            <a:pathLst>
              <a:path extrusionOk="0" h="1064029" w="7315200">
                <a:moveTo>
                  <a:pt x="0" y="0"/>
                </a:moveTo>
                <a:lnTo>
                  <a:pt x="7315200" y="0"/>
                </a:lnTo>
                <a:lnTo>
                  <a:pt x="7315200" y="1064029"/>
                </a:lnTo>
                <a:lnTo>
                  <a:pt x="0" y="106402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 amt="18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4" name="Google Shape;144;p5"/>
          <p:cNvSpPr txBox="1"/>
          <p:nvPr/>
        </p:nvSpPr>
        <p:spPr>
          <a:xfrm>
            <a:off x="5999358" y="4487950"/>
            <a:ext cx="11808674" cy="55324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71067" lvl="1" marL="742133" marR="0" rtl="0" algn="l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37"/>
              <a:buFont typeface="Arial"/>
              <a:buChar char="•"/>
            </a:pPr>
            <a:r>
              <a:rPr b="0" i="0" lang="en-US" sz="3437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Data Cleaning: Filled out all the missing values in any column.</a:t>
            </a:r>
            <a:endParaRPr/>
          </a:p>
          <a:p>
            <a:pPr indent="-371067" lvl="1" marL="742133" marR="0" rtl="0" algn="l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37"/>
              <a:buFont typeface="Arial"/>
              <a:buChar char="•"/>
            </a:pPr>
            <a:r>
              <a:rPr b="0" i="0" lang="en-US" sz="3437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Feature Engineering: Combined Date and Time column to create a new DateTime column, extracted time based features such as time and day of the week.</a:t>
            </a:r>
            <a:endParaRPr/>
          </a:p>
          <a:p>
            <a:pPr indent="-371067" lvl="1" marL="742133" marR="0" rtl="0" algn="l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37"/>
              <a:buFont typeface="Arial"/>
              <a:buChar char="•"/>
            </a:pPr>
            <a:r>
              <a:rPr b="0" i="0" lang="en-US" sz="3437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Normalized energy consumption columns for better model performance</a:t>
            </a:r>
            <a:endParaRPr/>
          </a:p>
          <a:p>
            <a:pPr indent="0" lvl="0" marL="0" marR="0" rtl="0" algn="l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437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5"/>
          <p:cNvSpPr/>
          <p:nvPr/>
        </p:nvSpPr>
        <p:spPr>
          <a:xfrm>
            <a:off x="12675809" y="-43695"/>
            <a:ext cx="7315200" cy="1064029"/>
          </a:xfrm>
          <a:custGeom>
            <a:rect b="b" l="l" r="r" t="t"/>
            <a:pathLst>
              <a:path extrusionOk="0" h="1064029" w="7315200">
                <a:moveTo>
                  <a:pt x="0" y="0"/>
                </a:moveTo>
                <a:lnTo>
                  <a:pt x="7315200" y="0"/>
                </a:lnTo>
                <a:lnTo>
                  <a:pt x="7315200" y="1064029"/>
                </a:lnTo>
                <a:lnTo>
                  <a:pt x="0" y="106402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 amt="18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6" name="Google Shape;146;p5"/>
          <p:cNvSpPr/>
          <p:nvPr/>
        </p:nvSpPr>
        <p:spPr>
          <a:xfrm>
            <a:off x="16982284" y="9137727"/>
            <a:ext cx="554032" cy="261906"/>
          </a:xfrm>
          <a:custGeom>
            <a:rect b="b" l="l" r="r" t="t"/>
            <a:pathLst>
              <a:path extrusionOk="0" h="261906" w="554032">
                <a:moveTo>
                  <a:pt x="0" y="0"/>
                </a:moveTo>
                <a:lnTo>
                  <a:pt x="554032" y="0"/>
                </a:lnTo>
                <a:lnTo>
                  <a:pt x="554032" y="261906"/>
                </a:lnTo>
                <a:lnTo>
                  <a:pt x="0" y="2619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7" name="Google Shape;147;p5"/>
          <p:cNvSpPr txBox="1"/>
          <p:nvPr/>
        </p:nvSpPr>
        <p:spPr>
          <a:xfrm>
            <a:off x="7560129" y="1122689"/>
            <a:ext cx="2736692" cy="9994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9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AI IN PLANNING &amp; DECISION MAKING</a:t>
            </a:r>
            <a:endParaRPr/>
          </a:p>
        </p:txBody>
      </p:sp>
      <p:sp>
        <p:nvSpPr>
          <p:cNvPr id="148" name="Google Shape;148;p5"/>
          <p:cNvSpPr txBox="1"/>
          <p:nvPr/>
        </p:nvSpPr>
        <p:spPr>
          <a:xfrm>
            <a:off x="6663041" y="2701057"/>
            <a:ext cx="9670368" cy="13212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5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487" u="none" cap="none" strike="noStrike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DATA PREPROCESSING</a:t>
            </a:r>
            <a:endParaRPr/>
          </a:p>
        </p:txBody>
      </p:sp>
      <p:sp>
        <p:nvSpPr>
          <p:cNvPr id="149" name="Google Shape;149;p5"/>
          <p:cNvSpPr txBox="1"/>
          <p:nvPr/>
        </p:nvSpPr>
        <p:spPr>
          <a:xfrm>
            <a:off x="16770738" y="1094114"/>
            <a:ext cx="1006479" cy="5510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8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164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05</a:t>
            </a:r>
            <a:endParaRPr/>
          </a:p>
        </p:txBody>
      </p:sp>
      <p:sp>
        <p:nvSpPr>
          <p:cNvPr id="150" name="Google Shape;150;p5"/>
          <p:cNvSpPr txBox="1"/>
          <p:nvPr/>
        </p:nvSpPr>
        <p:spPr>
          <a:xfrm>
            <a:off x="16087441" y="9055411"/>
            <a:ext cx="670872" cy="3442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974" u="none" cap="none" strike="noStrike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next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6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25454" l="-22116" r="-18931" t="-41918"/>
            </a:stretch>
          </a:blipFill>
          <a:ln>
            <a:noFill/>
          </a:ln>
        </p:spPr>
      </p:sp>
      <p:sp>
        <p:nvSpPr>
          <p:cNvPr id="156" name="Google Shape;156;p6"/>
          <p:cNvSpPr/>
          <p:nvPr/>
        </p:nvSpPr>
        <p:spPr>
          <a:xfrm>
            <a:off x="6663041" y="1020334"/>
            <a:ext cx="639926" cy="768471"/>
          </a:xfrm>
          <a:custGeom>
            <a:rect b="b" l="l" r="r" t="t"/>
            <a:pathLst>
              <a:path extrusionOk="0" h="768471" w="639926">
                <a:moveTo>
                  <a:pt x="0" y="0"/>
                </a:moveTo>
                <a:lnTo>
                  <a:pt x="639926" y="0"/>
                </a:lnTo>
                <a:lnTo>
                  <a:pt x="639926" y="768470"/>
                </a:lnTo>
                <a:lnTo>
                  <a:pt x="0" y="76847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7" name="Google Shape;157;p6"/>
          <p:cNvSpPr/>
          <p:nvPr/>
        </p:nvSpPr>
        <p:spPr>
          <a:xfrm>
            <a:off x="15338627" y="7224057"/>
            <a:ext cx="7315200" cy="1064029"/>
          </a:xfrm>
          <a:custGeom>
            <a:rect b="b" l="l" r="r" t="t"/>
            <a:pathLst>
              <a:path extrusionOk="0" h="1064029" w="7315200">
                <a:moveTo>
                  <a:pt x="0" y="0"/>
                </a:moveTo>
                <a:lnTo>
                  <a:pt x="7315200" y="0"/>
                </a:lnTo>
                <a:lnTo>
                  <a:pt x="7315200" y="1064029"/>
                </a:lnTo>
                <a:lnTo>
                  <a:pt x="0" y="106402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 amt="18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8" name="Google Shape;158;p6"/>
          <p:cNvSpPr txBox="1"/>
          <p:nvPr/>
        </p:nvSpPr>
        <p:spPr>
          <a:xfrm>
            <a:off x="5999358" y="4812839"/>
            <a:ext cx="12094260" cy="37509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453390" lvl="1" marL="90678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Font typeface="Arial"/>
              <a:buChar char="•"/>
            </a:pPr>
            <a:r>
              <a:rPr b="0" i="0" lang="en-US" sz="4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Divided dataset into training (80%) and testing (20%) </a:t>
            </a:r>
            <a:endParaRPr/>
          </a:p>
          <a:p>
            <a:pPr indent="-453390" lvl="1" marL="90678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Font typeface="Arial"/>
              <a:buChar char="•"/>
            </a:pPr>
            <a:r>
              <a:rPr b="0" i="0" lang="en-US" sz="4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Set X (input variable) to be Time of the day and Y (target variable) to Global Active Power.</a:t>
            </a:r>
            <a:endParaRPr/>
          </a:p>
        </p:txBody>
      </p:sp>
      <p:sp>
        <p:nvSpPr>
          <p:cNvPr id="159" name="Google Shape;159;p6"/>
          <p:cNvSpPr/>
          <p:nvPr/>
        </p:nvSpPr>
        <p:spPr>
          <a:xfrm>
            <a:off x="12675809" y="-43695"/>
            <a:ext cx="7315200" cy="1064029"/>
          </a:xfrm>
          <a:custGeom>
            <a:rect b="b" l="l" r="r" t="t"/>
            <a:pathLst>
              <a:path extrusionOk="0" h="1064029" w="7315200">
                <a:moveTo>
                  <a:pt x="0" y="0"/>
                </a:moveTo>
                <a:lnTo>
                  <a:pt x="7315200" y="0"/>
                </a:lnTo>
                <a:lnTo>
                  <a:pt x="7315200" y="1064029"/>
                </a:lnTo>
                <a:lnTo>
                  <a:pt x="0" y="106402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 amt="18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0" name="Google Shape;160;p6"/>
          <p:cNvSpPr/>
          <p:nvPr/>
        </p:nvSpPr>
        <p:spPr>
          <a:xfrm>
            <a:off x="16982284" y="9137727"/>
            <a:ext cx="554032" cy="261906"/>
          </a:xfrm>
          <a:custGeom>
            <a:rect b="b" l="l" r="r" t="t"/>
            <a:pathLst>
              <a:path extrusionOk="0" h="261906" w="554032">
                <a:moveTo>
                  <a:pt x="0" y="0"/>
                </a:moveTo>
                <a:lnTo>
                  <a:pt x="554032" y="0"/>
                </a:lnTo>
                <a:lnTo>
                  <a:pt x="554032" y="261906"/>
                </a:lnTo>
                <a:lnTo>
                  <a:pt x="0" y="2619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1" name="Google Shape;161;p6"/>
          <p:cNvSpPr txBox="1"/>
          <p:nvPr/>
        </p:nvSpPr>
        <p:spPr>
          <a:xfrm>
            <a:off x="7560129" y="1122689"/>
            <a:ext cx="2736692" cy="9994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9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AI IN PLANNING &amp; DECISION MAKING</a:t>
            </a:r>
            <a:endParaRPr/>
          </a:p>
        </p:txBody>
      </p:sp>
      <p:sp>
        <p:nvSpPr>
          <p:cNvPr id="162" name="Google Shape;162;p6"/>
          <p:cNvSpPr txBox="1"/>
          <p:nvPr/>
        </p:nvSpPr>
        <p:spPr>
          <a:xfrm>
            <a:off x="6663041" y="2701057"/>
            <a:ext cx="9670368" cy="13212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5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487" u="none" cap="none" strike="noStrike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DATA PREPROCESSING</a:t>
            </a:r>
            <a:endParaRPr/>
          </a:p>
        </p:txBody>
      </p:sp>
      <p:sp>
        <p:nvSpPr>
          <p:cNvPr id="163" name="Google Shape;163;p6"/>
          <p:cNvSpPr txBox="1"/>
          <p:nvPr/>
        </p:nvSpPr>
        <p:spPr>
          <a:xfrm>
            <a:off x="16770738" y="1094114"/>
            <a:ext cx="1006479" cy="5510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8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164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06</a:t>
            </a:r>
            <a:endParaRPr/>
          </a:p>
        </p:txBody>
      </p:sp>
      <p:sp>
        <p:nvSpPr>
          <p:cNvPr id="164" name="Google Shape;164;p6"/>
          <p:cNvSpPr txBox="1"/>
          <p:nvPr/>
        </p:nvSpPr>
        <p:spPr>
          <a:xfrm>
            <a:off x="16087441" y="9055411"/>
            <a:ext cx="670872" cy="3442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974" u="none" cap="none" strike="noStrike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next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7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330" l="0" r="0" t="-9331"/>
            </a:stretch>
          </a:blipFill>
          <a:ln>
            <a:noFill/>
          </a:ln>
        </p:spPr>
      </p:sp>
      <p:sp>
        <p:nvSpPr>
          <p:cNvPr id="170" name="Google Shape;170;p7"/>
          <p:cNvSpPr/>
          <p:nvPr/>
        </p:nvSpPr>
        <p:spPr>
          <a:xfrm>
            <a:off x="1028700" y="1020334"/>
            <a:ext cx="639926" cy="768471"/>
          </a:xfrm>
          <a:custGeom>
            <a:rect b="b" l="l" r="r" t="t"/>
            <a:pathLst>
              <a:path extrusionOk="0" h="768471" w="639926">
                <a:moveTo>
                  <a:pt x="0" y="0"/>
                </a:moveTo>
                <a:lnTo>
                  <a:pt x="639926" y="0"/>
                </a:lnTo>
                <a:lnTo>
                  <a:pt x="639926" y="768470"/>
                </a:lnTo>
                <a:lnTo>
                  <a:pt x="0" y="76847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1" name="Google Shape;171;p7"/>
          <p:cNvSpPr/>
          <p:nvPr/>
        </p:nvSpPr>
        <p:spPr>
          <a:xfrm>
            <a:off x="12279374" y="-2029641"/>
            <a:ext cx="10974678" cy="9369631"/>
          </a:xfrm>
          <a:custGeom>
            <a:rect b="b" l="l" r="r" t="t"/>
            <a:pathLst>
              <a:path extrusionOk="0" h="9369631" w="10974678">
                <a:moveTo>
                  <a:pt x="0" y="0"/>
                </a:moveTo>
                <a:lnTo>
                  <a:pt x="10974678" y="0"/>
                </a:lnTo>
                <a:lnTo>
                  <a:pt x="10974678" y="9369632"/>
                </a:lnTo>
                <a:lnTo>
                  <a:pt x="0" y="936963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 amt="61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2" name="Google Shape;172;p7"/>
          <p:cNvSpPr/>
          <p:nvPr/>
        </p:nvSpPr>
        <p:spPr>
          <a:xfrm>
            <a:off x="703011" y="3841003"/>
            <a:ext cx="3633992" cy="3633992"/>
          </a:xfrm>
          <a:custGeom>
            <a:rect b="b" l="l" r="r" t="t"/>
            <a:pathLst>
              <a:path extrusionOk="0" h="3633992" w="3633992">
                <a:moveTo>
                  <a:pt x="0" y="0"/>
                </a:moveTo>
                <a:lnTo>
                  <a:pt x="3633992" y="0"/>
                </a:lnTo>
                <a:lnTo>
                  <a:pt x="3633992" y="3633992"/>
                </a:lnTo>
                <a:lnTo>
                  <a:pt x="0" y="363399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 amt="21999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3" name="Google Shape;173;p7"/>
          <p:cNvSpPr/>
          <p:nvPr/>
        </p:nvSpPr>
        <p:spPr>
          <a:xfrm>
            <a:off x="1132285" y="4270277"/>
            <a:ext cx="2775444" cy="2775444"/>
          </a:xfrm>
          <a:custGeom>
            <a:rect b="b" l="l" r="r" t="t"/>
            <a:pathLst>
              <a:path extrusionOk="0" h="812800" w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-45234" r="-45234" t="0"/>
            </a:stretch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7"/>
          <p:cNvSpPr/>
          <p:nvPr/>
        </p:nvSpPr>
        <p:spPr>
          <a:xfrm>
            <a:off x="13348292" y="3593550"/>
            <a:ext cx="3633992" cy="3633992"/>
          </a:xfrm>
          <a:custGeom>
            <a:rect b="b" l="l" r="r" t="t"/>
            <a:pathLst>
              <a:path extrusionOk="0" h="3633992" w="3633992">
                <a:moveTo>
                  <a:pt x="0" y="0"/>
                </a:moveTo>
                <a:lnTo>
                  <a:pt x="3633992" y="0"/>
                </a:lnTo>
                <a:lnTo>
                  <a:pt x="3633992" y="3633992"/>
                </a:lnTo>
                <a:lnTo>
                  <a:pt x="0" y="363399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 amt="21999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5" name="Google Shape;175;p7"/>
          <p:cNvSpPr/>
          <p:nvPr/>
        </p:nvSpPr>
        <p:spPr>
          <a:xfrm>
            <a:off x="13982869" y="4022824"/>
            <a:ext cx="2775444" cy="2775444"/>
          </a:xfrm>
          <a:custGeom>
            <a:rect b="b" l="l" r="r" t="t"/>
            <a:pathLst>
              <a:path extrusionOk="0" h="812800" w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-21426" r="-21424" t="0"/>
            </a:stretch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7"/>
          <p:cNvSpPr/>
          <p:nvPr/>
        </p:nvSpPr>
        <p:spPr>
          <a:xfrm>
            <a:off x="16982284" y="9137727"/>
            <a:ext cx="554032" cy="261906"/>
          </a:xfrm>
          <a:custGeom>
            <a:rect b="b" l="l" r="r" t="t"/>
            <a:pathLst>
              <a:path extrusionOk="0" h="261906" w="554032">
                <a:moveTo>
                  <a:pt x="0" y="0"/>
                </a:moveTo>
                <a:lnTo>
                  <a:pt x="554032" y="0"/>
                </a:lnTo>
                <a:lnTo>
                  <a:pt x="554032" y="261906"/>
                </a:lnTo>
                <a:lnTo>
                  <a:pt x="0" y="2619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7" name="Google Shape;177;p7"/>
          <p:cNvSpPr txBox="1"/>
          <p:nvPr/>
        </p:nvSpPr>
        <p:spPr>
          <a:xfrm>
            <a:off x="3747894" y="2029839"/>
            <a:ext cx="10792212" cy="13162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5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487" u="none" cap="none" strike="noStrike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MODEL SELECTION</a:t>
            </a:r>
            <a:endParaRPr/>
          </a:p>
        </p:txBody>
      </p:sp>
      <p:sp>
        <p:nvSpPr>
          <p:cNvPr id="178" name="Google Shape;178;p7"/>
          <p:cNvSpPr txBox="1"/>
          <p:nvPr/>
        </p:nvSpPr>
        <p:spPr>
          <a:xfrm>
            <a:off x="1925788" y="1122689"/>
            <a:ext cx="2452089" cy="13328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9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AI IN PLANNING &amp; DECISION MAKING</a:t>
            </a:r>
            <a:endParaRPr/>
          </a:p>
        </p:txBody>
      </p:sp>
      <p:sp>
        <p:nvSpPr>
          <p:cNvPr id="179" name="Google Shape;179;p7"/>
          <p:cNvSpPr txBox="1"/>
          <p:nvPr/>
        </p:nvSpPr>
        <p:spPr>
          <a:xfrm>
            <a:off x="16770738" y="1094114"/>
            <a:ext cx="1006479" cy="5510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8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164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07</a:t>
            </a:r>
            <a:endParaRPr/>
          </a:p>
        </p:txBody>
      </p:sp>
      <p:sp>
        <p:nvSpPr>
          <p:cNvPr id="180" name="Google Shape;180;p7"/>
          <p:cNvSpPr txBox="1"/>
          <p:nvPr/>
        </p:nvSpPr>
        <p:spPr>
          <a:xfrm>
            <a:off x="703011" y="7734199"/>
            <a:ext cx="3674866" cy="12831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2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483" u="none" cap="none" strike="noStrike">
                <a:solidFill>
                  <a:srgbClr val="10D3F9"/>
                </a:solidFill>
                <a:latin typeface="Arial"/>
                <a:ea typeface="Arial"/>
                <a:cs typeface="Arial"/>
                <a:sym typeface="Arial"/>
              </a:rPr>
              <a:t>LINEAR REGRESSION</a:t>
            </a:r>
            <a:endParaRPr/>
          </a:p>
        </p:txBody>
      </p:sp>
      <p:sp>
        <p:nvSpPr>
          <p:cNvPr id="181" name="Google Shape;181;p7"/>
          <p:cNvSpPr txBox="1"/>
          <p:nvPr/>
        </p:nvSpPr>
        <p:spPr>
          <a:xfrm>
            <a:off x="4377877" y="3908524"/>
            <a:ext cx="4115131" cy="17739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2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283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Simple but less accurate for non-linear trends.</a:t>
            </a:r>
            <a:endParaRPr/>
          </a:p>
        </p:txBody>
      </p:sp>
      <p:sp>
        <p:nvSpPr>
          <p:cNvPr id="182" name="Google Shape;182;p7"/>
          <p:cNvSpPr txBox="1"/>
          <p:nvPr/>
        </p:nvSpPr>
        <p:spPr>
          <a:xfrm>
            <a:off x="13328559" y="7311671"/>
            <a:ext cx="4084064" cy="12641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479" u="none" cap="none" strike="noStrike">
                <a:solidFill>
                  <a:srgbClr val="10D3F9"/>
                </a:solidFill>
                <a:latin typeface="Arial"/>
                <a:ea typeface="Arial"/>
                <a:cs typeface="Arial"/>
                <a:sym typeface="Arial"/>
              </a:rPr>
              <a:t>NEURAL NETWORKS</a:t>
            </a:r>
            <a:endParaRPr/>
          </a:p>
        </p:txBody>
      </p:sp>
      <p:sp>
        <p:nvSpPr>
          <p:cNvPr id="183" name="Google Shape;183;p7"/>
          <p:cNvSpPr txBox="1"/>
          <p:nvPr/>
        </p:nvSpPr>
        <p:spPr>
          <a:xfrm>
            <a:off x="9144000" y="5924535"/>
            <a:ext cx="4351207" cy="17740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27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Better accuracy by capturing complex patterns.</a:t>
            </a:r>
            <a:endParaRPr/>
          </a:p>
        </p:txBody>
      </p:sp>
      <p:sp>
        <p:nvSpPr>
          <p:cNvPr id="184" name="Google Shape;184;p7"/>
          <p:cNvSpPr txBox="1"/>
          <p:nvPr/>
        </p:nvSpPr>
        <p:spPr>
          <a:xfrm>
            <a:off x="16087441" y="9055411"/>
            <a:ext cx="670872" cy="3442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974" u="none" cap="none" strike="noStrike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next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8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6248" r="-6249" t="0"/>
            </a:stretch>
          </a:blipFill>
          <a:ln>
            <a:noFill/>
          </a:ln>
        </p:spPr>
      </p:sp>
      <p:sp>
        <p:nvSpPr>
          <p:cNvPr id="190" name="Google Shape;190;p8"/>
          <p:cNvSpPr/>
          <p:nvPr/>
        </p:nvSpPr>
        <p:spPr>
          <a:xfrm>
            <a:off x="11560629" y="-1882901"/>
            <a:ext cx="12919638" cy="12919638"/>
          </a:xfrm>
          <a:custGeom>
            <a:rect b="b" l="l" r="r" t="t"/>
            <a:pathLst>
              <a:path extrusionOk="0" h="12919638" w="12919638">
                <a:moveTo>
                  <a:pt x="0" y="0"/>
                </a:moveTo>
                <a:lnTo>
                  <a:pt x="12919637" y="0"/>
                </a:lnTo>
                <a:lnTo>
                  <a:pt x="12919637" y="12919638"/>
                </a:lnTo>
                <a:lnTo>
                  <a:pt x="0" y="1291963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24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91" name="Google Shape;191;p8"/>
          <p:cNvSpPr/>
          <p:nvPr/>
        </p:nvSpPr>
        <p:spPr>
          <a:xfrm>
            <a:off x="1646562" y="1020334"/>
            <a:ext cx="639926" cy="768471"/>
          </a:xfrm>
          <a:custGeom>
            <a:rect b="b" l="l" r="r" t="t"/>
            <a:pathLst>
              <a:path extrusionOk="0" h="768471" w="639926">
                <a:moveTo>
                  <a:pt x="0" y="0"/>
                </a:moveTo>
                <a:lnTo>
                  <a:pt x="639927" y="0"/>
                </a:lnTo>
                <a:lnTo>
                  <a:pt x="639927" y="768470"/>
                </a:lnTo>
                <a:lnTo>
                  <a:pt x="0" y="76847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92" name="Google Shape;192;p8"/>
          <p:cNvSpPr/>
          <p:nvPr/>
        </p:nvSpPr>
        <p:spPr>
          <a:xfrm>
            <a:off x="11290125" y="3193222"/>
            <a:ext cx="16230600" cy="5883592"/>
          </a:xfrm>
          <a:custGeom>
            <a:rect b="b" l="l" r="r" t="t"/>
            <a:pathLst>
              <a:path extrusionOk="0" h="5883592" w="16230600">
                <a:moveTo>
                  <a:pt x="0" y="0"/>
                </a:moveTo>
                <a:lnTo>
                  <a:pt x="16230600" y="0"/>
                </a:lnTo>
                <a:lnTo>
                  <a:pt x="16230600" y="5883592"/>
                </a:lnTo>
                <a:lnTo>
                  <a:pt x="0" y="588359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 amt="57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93" name="Google Shape;193;p8"/>
          <p:cNvSpPr txBox="1"/>
          <p:nvPr/>
        </p:nvSpPr>
        <p:spPr>
          <a:xfrm>
            <a:off x="1646562" y="2435205"/>
            <a:ext cx="13723477" cy="13212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5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487" u="none" cap="none" strike="noStrike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MODEL TRAINING</a:t>
            </a:r>
            <a:endParaRPr/>
          </a:p>
        </p:txBody>
      </p:sp>
      <p:sp>
        <p:nvSpPr>
          <p:cNvPr id="194" name="Google Shape;194;p8"/>
          <p:cNvSpPr txBox="1"/>
          <p:nvPr/>
        </p:nvSpPr>
        <p:spPr>
          <a:xfrm>
            <a:off x="2543650" y="1122689"/>
            <a:ext cx="3199286" cy="6661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9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AI IN PLANNING &amp; DECISION MAKING</a:t>
            </a:r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16770738" y="1094114"/>
            <a:ext cx="1006479" cy="5510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8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164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08</a:t>
            </a:r>
            <a:endParaRPr/>
          </a:p>
        </p:txBody>
      </p:sp>
      <p:sp>
        <p:nvSpPr>
          <p:cNvPr id="196" name="Google Shape;196;p8"/>
          <p:cNvSpPr txBox="1"/>
          <p:nvPr/>
        </p:nvSpPr>
        <p:spPr>
          <a:xfrm>
            <a:off x="1028700" y="4614824"/>
            <a:ext cx="11779133" cy="44619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470617" lvl="1" marL="941235" marR="0" rtl="0" algn="just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59"/>
              <a:buFont typeface="Arial"/>
              <a:buChar char="•"/>
            </a:pPr>
            <a:r>
              <a:rPr b="0" i="0" lang="en-US" sz="435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Trained both the models using date time and energy features.</a:t>
            </a:r>
            <a:endParaRPr/>
          </a:p>
          <a:p>
            <a:pPr indent="-436871" lvl="1" marL="873743" marR="0" rtl="0" algn="just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46"/>
              <a:buFont typeface="Arial"/>
              <a:buChar char="•"/>
            </a:pPr>
            <a:r>
              <a:rPr b="0" i="0" lang="en-US" sz="4046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Calculated MSE and R-squared error from both the models to evaluate performance.</a:t>
            </a:r>
            <a:endParaRPr/>
          </a:p>
          <a:p>
            <a:pPr indent="-436871" lvl="1" marL="873743" marR="0" rtl="0" algn="just">
              <a:lnSpc>
                <a:spcPct val="140014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46"/>
              <a:buFont typeface="Arial"/>
              <a:buChar char="•"/>
            </a:pPr>
            <a:r>
              <a:rPr b="0" i="0" lang="en-US" sz="4046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Visualized and compared the performance using residual plots and heatmap.</a:t>
            </a:r>
            <a:endParaRPr/>
          </a:p>
        </p:txBody>
      </p:sp>
      <p:sp>
        <p:nvSpPr>
          <p:cNvPr id="197" name="Google Shape;197;p8"/>
          <p:cNvSpPr/>
          <p:nvPr/>
        </p:nvSpPr>
        <p:spPr>
          <a:xfrm>
            <a:off x="16982284" y="9137727"/>
            <a:ext cx="554032" cy="261906"/>
          </a:xfrm>
          <a:custGeom>
            <a:rect b="b" l="l" r="r" t="t"/>
            <a:pathLst>
              <a:path extrusionOk="0" h="261906" w="554032">
                <a:moveTo>
                  <a:pt x="0" y="0"/>
                </a:moveTo>
                <a:lnTo>
                  <a:pt x="554032" y="0"/>
                </a:lnTo>
                <a:lnTo>
                  <a:pt x="554032" y="261906"/>
                </a:lnTo>
                <a:lnTo>
                  <a:pt x="0" y="2619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98" name="Google Shape;198;p8"/>
          <p:cNvSpPr txBox="1"/>
          <p:nvPr/>
        </p:nvSpPr>
        <p:spPr>
          <a:xfrm>
            <a:off x="16087441" y="9055411"/>
            <a:ext cx="670872" cy="3442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974" u="none" cap="none" strike="noStrike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next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9"/>
          <p:cNvSpPr/>
          <p:nvPr/>
        </p:nvSpPr>
        <p:spPr>
          <a:xfrm>
            <a:off x="0" y="-16435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331" l="0" r="0" t="-3332"/>
            </a:stretch>
          </a:blipFill>
          <a:ln>
            <a:noFill/>
          </a:ln>
        </p:spPr>
      </p:sp>
      <p:sp>
        <p:nvSpPr>
          <p:cNvPr id="204" name="Google Shape;204;p9"/>
          <p:cNvSpPr/>
          <p:nvPr/>
        </p:nvSpPr>
        <p:spPr>
          <a:xfrm>
            <a:off x="7912673" y="-3662134"/>
            <a:ext cx="10974678" cy="9369631"/>
          </a:xfrm>
          <a:custGeom>
            <a:rect b="b" l="l" r="r" t="t"/>
            <a:pathLst>
              <a:path extrusionOk="0" h="9369631" w="10974678">
                <a:moveTo>
                  <a:pt x="0" y="0"/>
                </a:moveTo>
                <a:lnTo>
                  <a:pt x="10974678" y="0"/>
                </a:lnTo>
                <a:lnTo>
                  <a:pt x="10974678" y="9369631"/>
                </a:lnTo>
                <a:lnTo>
                  <a:pt x="0" y="936963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61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5" name="Google Shape;205;p9"/>
          <p:cNvSpPr/>
          <p:nvPr/>
        </p:nvSpPr>
        <p:spPr>
          <a:xfrm>
            <a:off x="1028700" y="855984"/>
            <a:ext cx="639926" cy="768471"/>
          </a:xfrm>
          <a:custGeom>
            <a:rect b="b" l="l" r="r" t="t"/>
            <a:pathLst>
              <a:path extrusionOk="0" h="768471" w="639926">
                <a:moveTo>
                  <a:pt x="0" y="0"/>
                </a:moveTo>
                <a:lnTo>
                  <a:pt x="639926" y="0"/>
                </a:lnTo>
                <a:lnTo>
                  <a:pt x="639926" y="768470"/>
                </a:lnTo>
                <a:lnTo>
                  <a:pt x="0" y="76847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6" name="Google Shape;206;p9"/>
          <p:cNvSpPr/>
          <p:nvPr/>
        </p:nvSpPr>
        <p:spPr>
          <a:xfrm>
            <a:off x="14540106" y="2461705"/>
            <a:ext cx="3453813" cy="7568117"/>
          </a:xfrm>
          <a:custGeom>
            <a:rect b="b" l="l" r="r" t="t"/>
            <a:pathLst>
              <a:path extrusionOk="0" h="7568117" w="3453813">
                <a:moveTo>
                  <a:pt x="0" y="0"/>
                </a:moveTo>
                <a:lnTo>
                  <a:pt x="3453813" y="0"/>
                </a:lnTo>
                <a:lnTo>
                  <a:pt x="3453813" y="7568117"/>
                </a:lnTo>
                <a:lnTo>
                  <a:pt x="0" y="756811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 amt="17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7" name="Google Shape;207;p9"/>
          <p:cNvSpPr/>
          <p:nvPr/>
        </p:nvSpPr>
        <p:spPr>
          <a:xfrm>
            <a:off x="16982284" y="8973377"/>
            <a:ext cx="554032" cy="261906"/>
          </a:xfrm>
          <a:custGeom>
            <a:rect b="b" l="l" r="r" t="t"/>
            <a:pathLst>
              <a:path extrusionOk="0" h="261906" w="554032">
                <a:moveTo>
                  <a:pt x="0" y="0"/>
                </a:moveTo>
                <a:lnTo>
                  <a:pt x="554032" y="0"/>
                </a:lnTo>
                <a:lnTo>
                  <a:pt x="554032" y="261906"/>
                </a:lnTo>
                <a:lnTo>
                  <a:pt x="0" y="2619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8" name="Google Shape;208;p9"/>
          <p:cNvSpPr/>
          <p:nvPr/>
        </p:nvSpPr>
        <p:spPr>
          <a:xfrm>
            <a:off x="3729201" y="2131607"/>
            <a:ext cx="11403300" cy="7151781"/>
          </a:xfrm>
          <a:custGeom>
            <a:rect b="b" l="l" r="r" t="t"/>
            <a:pathLst>
              <a:path extrusionOk="0" h="7151781" w="11403300">
                <a:moveTo>
                  <a:pt x="0" y="0"/>
                </a:moveTo>
                <a:lnTo>
                  <a:pt x="11403300" y="0"/>
                </a:lnTo>
                <a:lnTo>
                  <a:pt x="11403300" y="7151781"/>
                </a:lnTo>
                <a:lnTo>
                  <a:pt x="0" y="715178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9" name="Google Shape;209;p9"/>
          <p:cNvSpPr txBox="1"/>
          <p:nvPr/>
        </p:nvSpPr>
        <p:spPr>
          <a:xfrm>
            <a:off x="4034745" y="644002"/>
            <a:ext cx="10792200" cy="14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5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487" u="none" cap="none" strike="noStrike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MODEL PERFORMANCE</a:t>
            </a:r>
            <a:endParaRPr/>
          </a:p>
        </p:txBody>
      </p:sp>
      <p:sp>
        <p:nvSpPr>
          <p:cNvPr id="210" name="Google Shape;210;p9"/>
          <p:cNvSpPr txBox="1"/>
          <p:nvPr/>
        </p:nvSpPr>
        <p:spPr>
          <a:xfrm>
            <a:off x="1925788" y="958339"/>
            <a:ext cx="1851900" cy="15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4002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899">
                <a:solidFill>
                  <a:schemeClr val="lt1"/>
                </a:solidFill>
              </a:rPr>
              <a:t>AI IN PLANNING &amp; DECISION MAKING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400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99">
              <a:solidFill>
                <a:srgbClr val="FFFFFF"/>
              </a:solidFill>
            </a:endParaRPr>
          </a:p>
        </p:txBody>
      </p:sp>
      <p:sp>
        <p:nvSpPr>
          <p:cNvPr id="211" name="Google Shape;211;p9"/>
          <p:cNvSpPr txBox="1"/>
          <p:nvPr/>
        </p:nvSpPr>
        <p:spPr>
          <a:xfrm>
            <a:off x="16770738" y="929764"/>
            <a:ext cx="1006500" cy="4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8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164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09</a:t>
            </a:r>
            <a:endParaRPr/>
          </a:p>
        </p:txBody>
      </p:sp>
      <p:sp>
        <p:nvSpPr>
          <p:cNvPr id="212" name="Google Shape;212;p9"/>
          <p:cNvSpPr txBox="1"/>
          <p:nvPr/>
        </p:nvSpPr>
        <p:spPr>
          <a:xfrm>
            <a:off x="16087441" y="8891061"/>
            <a:ext cx="670800" cy="3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974" u="none" cap="none" strike="noStrike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next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</cp:coreProperties>
</file>